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8" r:id="rId2"/>
    <p:sldId id="456" r:id="rId3"/>
    <p:sldId id="259" r:id="rId4"/>
    <p:sldId id="322" r:id="rId5"/>
    <p:sldId id="354" r:id="rId6"/>
    <p:sldId id="433" r:id="rId7"/>
    <p:sldId id="357" r:id="rId8"/>
    <p:sldId id="361" r:id="rId9"/>
    <p:sldId id="362" r:id="rId10"/>
    <p:sldId id="442" r:id="rId11"/>
    <p:sldId id="324" r:id="rId12"/>
    <p:sldId id="363" r:id="rId13"/>
    <p:sldId id="457" r:id="rId14"/>
    <p:sldId id="326" r:id="rId15"/>
    <p:sldId id="327" r:id="rId16"/>
    <p:sldId id="460" r:id="rId17"/>
    <p:sldId id="390" r:id="rId18"/>
    <p:sldId id="333" r:id="rId19"/>
    <p:sldId id="461" r:id="rId20"/>
    <p:sldId id="391" r:id="rId21"/>
    <p:sldId id="332" r:id="rId22"/>
    <p:sldId id="463" r:id="rId23"/>
    <p:sldId id="394" r:id="rId24"/>
    <p:sldId id="490" r:id="rId25"/>
    <p:sldId id="489" r:id="rId26"/>
    <p:sldId id="396" r:id="rId27"/>
    <p:sldId id="399" r:id="rId28"/>
    <p:sldId id="429" r:id="rId29"/>
    <p:sldId id="403" r:id="rId30"/>
    <p:sldId id="404" r:id="rId31"/>
    <p:sldId id="436" r:id="rId32"/>
    <p:sldId id="402" r:id="rId33"/>
    <p:sldId id="405" r:id="rId34"/>
    <p:sldId id="469" r:id="rId35"/>
    <p:sldId id="470" r:id="rId36"/>
    <p:sldId id="487" r:id="rId37"/>
    <p:sldId id="471" r:id="rId38"/>
    <p:sldId id="446" r:id="rId39"/>
    <p:sldId id="449" r:id="rId40"/>
    <p:sldId id="472" r:id="rId41"/>
    <p:sldId id="473" r:id="rId42"/>
    <p:sldId id="474" r:id="rId43"/>
    <p:sldId id="477" r:id="rId44"/>
    <p:sldId id="478" r:id="rId45"/>
    <p:sldId id="475" r:id="rId46"/>
    <p:sldId id="479" r:id="rId47"/>
    <p:sldId id="366" r:id="rId48"/>
    <p:sldId id="480" r:id="rId49"/>
    <p:sldId id="425" r:id="rId50"/>
    <p:sldId id="424" r:id="rId51"/>
    <p:sldId id="426" r:id="rId52"/>
    <p:sldId id="427" r:id="rId53"/>
    <p:sldId id="486" r:id="rId54"/>
    <p:sldId id="458" r:id="rId55"/>
    <p:sldId id="462" r:id="rId56"/>
    <p:sldId id="335" r:id="rId57"/>
    <p:sldId id="488" r:id="rId58"/>
    <p:sldId id="441" r:id="rId59"/>
    <p:sldId id="483" r:id="rId60"/>
    <p:sldId id="468" r:id="rId61"/>
    <p:sldId id="485" r:id="rId62"/>
    <p:sldId id="481" r:id="rId63"/>
    <p:sldId id="484" r:id="rId64"/>
    <p:sldId id="48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3F35707F-D3C8-4B78-BF7E-EAEC11827892}">
          <p14:sldIdLst>
            <p14:sldId id="258"/>
            <p14:sldId id="456"/>
            <p14:sldId id="259"/>
            <p14:sldId id="322"/>
            <p14:sldId id="354"/>
            <p14:sldId id="433"/>
            <p14:sldId id="357"/>
            <p14:sldId id="361"/>
            <p14:sldId id="362"/>
            <p14:sldId id="442"/>
            <p14:sldId id="324"/>
            <p14:sldId id="363"/>
            <p14:sldId id="457"/>
            <p14:sldId id="326"/>
            <p14:sldId id="327"/>
            <p14:sldId id="460"/>
            <p14:sldId id="390"/>
            <p14:sldId id="333"/>
            <p14:sldId id="461"/>
            <p14:sldId id="391"/>
            <p14:sldId id="332"/>
            <p14:sldId id="463"/>
            <p14:sldId id="394"/>
            <p14:sldId id="490"/>
            <p14:sldId id="489"/>
            <p14:sldId id="396"/>
            <p14:sldId id="399"/>
            <p14:sldId id="429"/>
            <p14:sldId id="403"/>
            <p14:sldId id="404"/>
            <p14:sldId id="436"/>
            <p14:sldId id="402"/>
            <p14:sldId id="405"/>
            <p14:sldId id="469"/>
            <p14:sldId id="470"/>
            <p14:sldId id="487"/>
            <p14:sldId id="471"/>
            <p14:sldId id="446"/>
            <p14:sldId id="449"/>
            <p14:sldId id="472"/>
            <p14:sldId id="473"/>
            <p14:sldId id="474"/>
            <p14:sldId id="477"/>
            <p14:sldId id="478"/>
            <p14:sldId id="475"/>
            <p14:sldId id="479"/>
            <p14:sldId id="366"/>
            <p14:sldId id="480"/>
          </p14:sldIdLst>
        </p14:section>
        <p14:section name="Appendix --- Control Relations" id="{DDA63379-6E2F-4C33-99C6-5BFD4BE1FCD6}">
          <p14:sldIdLst>
            <p14:sldId id="425"/>
            <p14:sldId id="424"/>
            <p14:sldId id="426"/>
            <p14:sldId id="427"/>
          </p14:sldIdLst>
        </p14:section>
        <p14:section name="Appendix --- LiDAR" id="{E6F2D160-1B64-4F52-83C4-AFAC5F737940}">
          <p14:sldIdLst>
            <p14:sldId id="486"/>
            <p14:sldId id="458"/>
            <p14:sldId id="462"/>
            <p14:sldId id="335"/>
          </p14:sldIdLst>
        </p14:section>
        <p14:section name="Coordinate Transform" id="{D4AC00E0-7A35-49B8-BB67-AA5BCD47D646}">
          <p14:sldIdLst>
            <p14:sldId id="488"/>
          </p14:sldIdLst>
        </p14:section>
        <p14:section name="Appendix --- Delay" id="{804A590D-6C1E-4D10-B098-545AB0EC51F5}">
          <p14:sldIdLst>
            <p14:sldId id="441"/>
            <p14:sldId id="483"/>
            <p14:sldId id="468"/>
          </p14:sldIdLst>
        </p14:section>
        <p14:section name="Appendix --- System IDE" id="{371EDBA0-0050-4D37-97CE-0985D641CCBC}">
          <p14:sldIdLst>
            <p14:sldId id="485"/>
          </p14:sldIdLst>
        </p14:section>
        <p14:section name="Appendix --- Current CL Debug" id="{AE9328EC-E473-4EF8-91D1-C0B009CCACEF}">
          <p14:sldIdLst>
            <p14:sldId id="481"/>
            <p14:sldId id="484"/>
            <p14:sldId id="4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84956" autoAdjust="0"/>
  </p:normalViewPr>
  <p:slideViewPr>
    <p:cSldViewPr snapToGrid="0">
      <p:cViewPr varScale="1">
        <p:scale>
          <a:sx n="72" d="100"/>
          <a:sy n="72" d="100"/>
        </p:scale>
        <p:origin x="11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2025/1/3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2145392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Wake steering</a:t>
            </a:r>
          </a:p>
          <a:p>
            <a:r>
              <a:rPr lang="en-US" altLang="zh-CN" dirty="0"/>
              <a:t>Bring the question: can we use this setup for controlling the helix?</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1983761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CW LIDAR </a:t>
            </a:r>
          </a:p>
          <a:p>
            <a:r>
              <a:rPr lang="en-US" altLang="zh-CN" dirty="0"/>
              <a:t>Measuring 1D (rotor disk) position</a:t>
            </a:r>
          </a:p>
          <a:p>
            <a:r>
              <a:rPr lang="en-US" altLang="zh-CN" dirty="0"/>
              <a:t>Information of the whole plant can be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look at what LiDAR brings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1553940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114521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385165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46457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a:p>
            <a:endParaRPr lang="en-US" altLang="zh-CN"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Fast computation, able to run real-time, use the GPU</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483178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37</a:t>
            </a:fld>
            <a:endParaRPr lang="zh-CN" altLang="en-US"/>
          </a:p>
        </p:txBody>
      </p:sp>
    </p:spTree>
    <p:extLst>
      <p:ext uri="{BB962C8B-B14F-4D97-AF65-F5344CB8AC3E}">
        <p14:creationId xmlns:p14="http://schemas.microsoft.com/office/powerpoint/2010/main" val="382071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53561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2197106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3721899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2073609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42</a:t>
            </a:fld>
            <a:endParaRPr lang="zh-CN" altLang="en-US"/>
          </a:p>
        </p:txBody>
      </p:sp>
    </p:spTree>
    <p:extLst>
      <p:ext uri="{BB962C8B-B14F-4D97-AF65-F5344CB8AC3E}">
        <p14:creationId xmlns:p14="http://schemas.microsoft.com/office/powerpoint/2010/main" val="1951323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43</a:t>
            </a:fld>
            <a:endParaRPr lang="zh-CN" altLang="en-US"/>
          </a:p>
        </p:txBody>
      </p:sp>
    </p:spTree>
    <p:extLst>
      <p:ext uri="{BB962C8B-B14F-4D97-AF65-F5344CB8AC3E}">
        <p14:creationId xmlns:p14="http://schemas.microsoft.com/office/powerpoint/2010/main" val="1995079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483782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383400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52</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092325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4087462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2339051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1788944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60</a:t>
            </a:fld>
            <a:endParaRPr lang="zh-CN" altLang="en-US"/>
          </a:p>
        </p:txBody>
      </p:sp>
    </p:spTree>
    <p:extLst>
      <p:ext uri="{BB962C8B-B14F-4D97-AF65-F5344CB8AC3E}">
        <p14:creationId xmlns:p14="http://schemas.microsoft.com/office/powerpoint/2010/main" val="3098126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61</a:t>
            </a:fld>
            <a:endParaRPr lang="zh-CN" altLang="en-US"/>
          </a:p>
        </p:txBody>
      </p:sp>
    </p:spTree>
    <p:extLst>
      <p:ext uri="{BB962C8B-B14F-4D97-AF65-F5344CB8AC3E}">
        <p14:creationId xmlns:p14="http://schemas.microsoft.com/office/powerpoint/2010/main" val="1062644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2499185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63</a:t>
            </a:fld>
            <a:endParaRPr lang="zh-CN" altLang="en-US"/>
          </a:p>
        </p:txBody>
      </p:sp>
    </p:spTree>
    <p:extLst>
      <p:ext uri="{BB962C8B-B14F-4D97-AF65-F5344CB8AC3E}">
        <p14:creationId xmlns:p14="http://schemas.microsoft.com/office/powerpoint/2010/main" val="3353974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 is the dominate one compared to </a:t>
            </a:r>
            <a:r>
              <a:rPr lang="en-US" altLang="zh-CN" dirty="0" err="1"/>
              <a:t>Yc</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81763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289252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3-1-2025</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3-1-2025</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3-1-2025</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image">
    <p:bg>
      <p:bgPr>
        <a:solidFill>
          <a:schemeClr val="accent1"/>
        </a:solidFill>
        <a:effectLst/>
      </p:bgPr>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D511B4CD-103C-593D-613C-2346A35667C7}"/>
              </a:ext>
            </a:extLst>
          </p:cNvPr>
          <p:cNvSpPr>
            <a:spLocks noGrp="1" noRot="1" noMove="1" noResize="1" noEditPoints="1" noAdjustHandles="1" noChangeArrowheads="1" noChangeShapeType="1"/>
          </p:cNvSpPr>
          <p:nvPr userDrawn="1"/>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1989968"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Title slide + image</a:t>
            </a:r>
          </a:p>
        </p:txBody>
      </p:sp>
      <p:grpSp>
        <p:nvGrpSpPr>
          <p:cNvPr id="8" name="Graphic 4">
            <a:extLst>
              <a:ext uri="{FF2B5EF4-FFF2-40B4-BE49-F238E27FC236}">
                <a16:creationId xmlns:a16="http://schemas.microsoft.com/office/drawing/2014/main" id="{F8EDA2E5-8990-6524-1F90-5CF9A0ABE743}"/>
              </a:ext>
            </a:extLst>
          </p:cNvPr>
          <p:cNvGrpSpPr/>
          <p:nvPr/>
        </p:nvGrpSpPr>
        <p:grpSpPr>
          <a:xfrm>
            <a:off x="721114" y="437497"/>
            <a:ext cx="1530269" cy="594428"/>
            <a:chOff x="717019" y="5865846"/>
            <a:chExt cx="1413341" cy="549008"/>
          </a:xfrm>
          <a:solidFill>
            <a:srgbClr val="FFFFFF"/>
          </a:solidFill>
        </p:grpSpPr>
        <p:sp>
          <p:nvSpPr>
            <p:cNvPr id="9" name="Vrije vorm: vorm 8">
              <a:extLst>
                <a:ext uri="{FF2B5EF4-FFF2-40B4-BE49-F238E27FC236}">
                  <a16:creationId xmlns:a16="http://schemas.microsoft.com/office/drawing/2014/main" id="{14F687E5-3F7F-C866-9EB7-85E0F55F5463}"/>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59449444-9956-51CD-FA6E-807D2DAA76C3}"/>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38D46059-DB59-DD28-5BD0-842E6FDED580}"/>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D9EED3E-2DF3-39B2-4ABF-9A9E2C76D6B1}"/>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dirty="0"/>
            </a:p>
          </p:txBody>
        </p:sp>
        <p:sp>
          <p:nvSpPr>
            <p:cNvPr id="13" name="Vrije vorm: vorm 12">
              <a:extLst>
                <a:ext uri="{FF2B5EF4-FFF2-40B4-BE49-F238E27FC236}">
                  <a16:creationId xmlns:a16="http://schemas.microsoft.com/office/drawing/2014/main" id="{FE872223-5E47-AEA4-3F51-C5DC13B053E8}"/>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3E81D4D2-DEFC-7F03-C7F1-7B01AE4AF1EC}"/>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22E0BAD8-5DCF-72B7-FB7A-91979F996E51}"/>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6779A44D-156E-169E-45E9-81901A8F6C6D}"/>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dirty="0"/>
            </a:p>
          </p:txBody>
        </p:sp>
      </p:gr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5865553" cy="1333698"/>
          </a:xfrm>
        </p:spPr>
        <p:txBody>
          <a:bodyPr wrap="square" anchor="b" anchorCtr="0">
            <a:spAutoFit/>
          </a:bodyPr>
          <a:lstStyle>
            <a:lvl1pPr marL="0" indent="0" algn="l">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3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5871541" cy="332399"/>
          </a:xfrm>
        </p:spPr>
        <p:txBody>
          <a:bodyPr wrap="square">
            <a:spAutoFit/>
          </a:bodyPr>
          <a:lstStyle>
            <a:lvl1pPr marL="0" indent="0" algn="l">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719137" y="5813671"/>
            <a:ext cx="766235" cy="184666"/>
          </a:xfrm>
        </p:spPr>
        <p:txBody>
          <a:bodyPr/>
          <a:lstStyle>
            <a:lvl1pPr algn="l">
              <a:defRPr sz="1200">
                <a:solidFill>
                  <a:schemeClr val="tx2"/>
                </a:solidFill>
              </a:defRPr>
            </a:lvl1pPr>
          </a:lstStyle>
          <a:p>
            <a:fld id="{190CA508-B273-4D53-A64E-FB05E270E0EA}" type="datetime1">
              <a:rPr lang="nl-NL" smtClean="0"/>
              <a:t>3-1-2025</a:t>
            </a:fld>
            <a:endParaRPr lang="en-GB" dirty="0"/>
          </a:p>
        </p:txBody>
      </p:sp>
      <p:sp>
        <p:nvSpPr>
          <p:cNvPr id="5" name="Tijdelijke aanduiding voor afbeelding 16">
            <a:extLst>
              <a:ext uri="{FF2B5EF4-FFF2-40B4-BE49-F238E27FC236}">
                <a16:creationId xmlns:a16="http://schemas.microsoft.com/office/drawing/2014/main" id="{7797F04D-8400-F770-AED2-A49B8F1C477F}"/>
              </a:ext>
            </a:extLst>
          </p:cNvPr>
          <p:cNvSpPr>
            <a:spLocks noGrp="1" noRot="1" noMove="1" noResize="1" noEditPoints="1" noAdjustHandles="1" noChangeArrowheads="1" noChangeShapeType="1"/>
          </p:cNvSpPr>
          <p:nvPr>
            <p:ph type="pic" sz="quarter" idx="13" hasCustomPrompt="1"/>
          </p:nvPr>
        </p:nvSpPr>
        <p:spPr>
          <a:xfrm>
            <a:off x="7308357" y="0"/>
            <a:ext cx="488364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a:t>
            </a:r>
            <a:br>
              <a:rPr lang="en-GB" noProof="0" dirty="0"/>
            </a:br>
            <a:r>
              <a:rPr lang="en-GB" noProof="0" dirty="0"/>
              <a:t>click on ‘Images’, select the preferred image </a:t>
            </a:r>
            <a:br>
              <a:rPr lang="en-GB" noProof="0" dirty="0"/>
            </a:br>
            <a:r>
              <a:rPr lang="en-GB" noProof="0" dirty="0"/>
              <a:t>and click on ‘Insert’.</a:t>
            </a:r>
          </a:p>
        </p:txBody>
      </p:sp>
      <p:grpSp>
        <p:nvGrpSpPr>
          <p:cNvPr id="3" name="INSTRUCTION">
            <a:extLst>
              <a:ext uri="{FF2B5EF4-FFF2-40B4-BE49-F238E27FC236}">
                <a16:creationId xmlns:a16="http://schemas.microsoft.com/office/drawing/2014/main" id="{83D36BAF-6A46-FC70-F348-9474E690DA0E}"/>
              </a:ext>
            </a:extLst>
          </p:cNvPr>
          <p:cNvGrpSpPr/>
          <p:nvPr userDrawn="1"/>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90DBC8A3-9289-CF0F-D83A-22ACEA901D9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8" name="Ovaal 17">
              <a:extLst>
                <a:ext uri="{FF2B5EF4-FFF2-40B4-BE49-F238E27FC236}">
                  <a16:creationId xmlns:a16="http://schemas.microsoft.com/office/drawing/2014/main" id="{4B3C2751-ECA8-33FA-C952-CE2744AF394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53EE913-A752-7B9F-74CE-B992B74D85EC}"/>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2E075884-D63D-46F1-2CE9-D356783C7476}"/>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CB282691-AE0D-DE69-2960-8B2159DDCF08}"/>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 name="Ovaal 22">
              <a:extLst>
                <a:ext uri="{FF2B5EF4-FFF2-40B4-BE49-F238E27FC236}">
                  <a16:creationId xmlns:a16="http://schemas.microsoft.com/office/drawing/2014/main" id="{7D772366-0161-D434-5A40-B5AB54A2111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 name="Rechthoek 23">
              <a:extLst>
                <a:ext uri="{FF2B5EF4-FFF2-40B4-BE49-F238E27FC236}">
                  <a16:creationId xmlns:a16="http://schemas.microsoft.com/office/drawing/2014/main" id="{405EF644-5856-009F-B6B2-2388E6B26ED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5" name="Rechthoek 24">
              <a:extLst>
                <a:ext uri="{FF2B5EF4-FFF2-40B4-BE49-F238E27FC236}">
                  <a16:creationId xmlns:a16="http://schemas.microsoft.com/office/drawing/2014/main" id="{956B1FB0-6592-EF9B-BE28-215FB072E5A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26" name="Groep 25">
              <a:extLst>
                <a:ext uri="{FF2B5EF4-FFF2-40B4-BE49-F238E27FC236}">
                  <a16:creationId xmlns:a16="http://schemas.microsoft.com/office/drawing/2014/main" id="{50F71E3C-E372-CF85-F539-0EF7E3B9730B}"/>
                </a:ext>
              </a:extLst>
            </p:cNvPr>
            <p:cNvGrpSpPr/>
            <p:nvPr userDrawn="1"/>
          </p:nvGrpSpPr>
          <p:grpSpPr>
            <a:xfrm>
              <a:off x="-2485819" y="3479783"/>
              <a:ext cx="1222990" cy="563933"/>
              <a:chOff x="-2485819" y="3399207"/>
              <a:chExt cx="1222990" cy="563933"/>
            </a:xfrm>
          </p:grpSpPr>
          <p:sp>
            <p:nvSpPr>
              <p:cNvPr id="65" name="Rechthoek 64">
                <a:extLst>
                  <a:ext uri="{FF2B5EF4-FFF2-40B4-BE49-F238E27FC236}">
                    <a16:creationId xmlns:a16="http://schemas.microsoft.com/office/drawing/2014/main" id="{D1D8DD9D-7249-438D-35D0-2B2C4567EF4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B882E159-1ED3-DF4C-C190-0DCB38B3E7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0196836D-26AB-A279-ACAB-AB403730A39D}"/>
                  </a:ext>
                </a:extLst>
              </p:cNvPr>
              <p:cNvGrpSpPr/>
              <p:nvPr userDrawn="1"/>
            </p:nvGrpSpPr>
            <p:grpSpPr>
              <a:xfrm>
                <a:off x="-2403869" y="3460544"/>
                <a:ext cx="155951" cy="131922"/>
                <a:chOff x="12968836" y="3354170"/>
                <a:chExt cx="404806" cy="342433"/>
              </a:xfrm>
            </p:grpSpPr>
            <p:sp>
              <p:nvSpPr>
                <p:cNvPr id="80" name="Rechthoek: afgeronde hoeken 79">
                  <a:extLst>
                    <a:ext uri="{FF2B5EF4-FFF2-40B4-BE49-F238E27FC236}">
                      <a16:creationId xmlns:a16="http://schemas.microsoft.com/office/drawing/2014/main" id="{7F8EFFB0-0CC4-7DB1-BE0B-6DB955BD606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18F9C8D2-CE79-6EAE-50AF-9849C54D69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D3E71A50-FF9D-B0D1-159A-433E0E0212C5}"/>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92A06DF3-7127-E117-C4FA-058C92952B7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CAE7B77C-A11C-A7B6-ED26-0A86A8D03180}"/>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95FC68D1-45F6-ED57-6C16-27D094F4F43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8" name="Groep 67">
                <a:extLst>
                  <a:ext uri="{FF2B5EF4-FFF2-40B4-BE49-F238E27FC236}">
                    <a16:creationId xmlns:a16="http://schemas.microsoft.com/office/drawing/2014/main" id="{501764F9-4AFD-49E8-A051-14921FBEB23C}"/>
                  </a:ext>
                </a:extLst>
              </p:cNvPr>
              <p:cNvGrpSpPr/>
              <p:nvPr userDrawn="1"/>
            </p:nvGrpSpPr>
            <p:grpSpPr>
              <a:xfrm>
                <a:off x="-2423424" y="3690208"/>
                <a:ext cx="166739" cy="218963"/>
                <a:chOff x="12940828" y="3950597"/>
                <a:chExt cx="432813" cy="568367"/>
              </a:xfrm>
            </p:grpSpPr>
            <p:grpSp>
              <p:nvGrpSpPr>
                <p:cNvPr id="72" name="Groep 71">
                  <a:extLst>
                    <a:ext uri="{FF2B5EF4-FFF2-40B4-BE49-F238E27FC236}">
                      <a16:creationId xmlns:a16="http://schemas.microsoft.com/office/drawing/2014/main" id="{8550AB30-CCC2-55D0-DBC6-968B8DC17794}"/>
                    </a:ext>
                  </a:extLst>
                </p:cNvPr>
                <p:cNvGrpSpPr/>
                <p:nvPr userDrawn="1"/>
              </p:nvGrpSpPr>
              <p:grpSpPr>
                <a:xfrm>
                  <a:off x="13000382" y="4006891"/>
                  <a:ext cx="373259" cy="315747"/>
                  <a:chOff x="12968836" y="3354170"/>
                  <a:chExt cx="404806" cy="342433"/>
                </a:xfrm>
              </p:grpSpPr>
              <p:sp>
                <p:nvSpPr>
                  <p:cNvPr id="74" name="Rechthoek: afgeronde hoeken 73">
                    <a:extLst>
                      <a:ext uri="{FF2B5EF4-FFF2-40B4-BE49-F238E27FC236}">
                        <a16:creationId xmlns:a16="http://schemas.microsoft.com/office/drawing/2014/main" id="{9AD397C1-9A0D-4045-5CFE-4CB7616B8F7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D6FB3632-AE4D-BD05-04B5-283C1C0A72F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3825DE90-E1E8-E8E9-7FFA-20EF5879843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B0A9C8C9-1044-AAA0-FA7C-0EEDC36BDB0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5F22B0D9-CD89-E8BF-06C7-727E559C99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50E97EF3-D92F-40DC-6800-1E4D6FBE86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73" name="Boog 72">
                  <a:extLst>
                    <a:ext uri="{FF2B5EF4-FFF2-40B4-BE49-F238E27FC236}">
                      <a16:creationId xmlns:a16="http://schemas.microsoft.com/office/drawing/2014/main" id="{49E1B6D8-6B64-EED4-4C17-8D0A2188029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9" name="Tekstvak 68">
                <a:extLst>
                  <a:ext uri="{FF2B5EF4-FFF2-40B4-BE49-F238E27FC236}">
                    <a16:creationId xmlns:a16="http://schemas.microsoft.com/office/drawing/2014/main" id="{2F5337C6-56DA-3C8C-0AD5-CC6BCBCA004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0" name="Tekstvak 69">
                <a:extLst>
                  <a:ext uri="{FF2B5EF4-FFF2-40B4-BE49-F238E27FC236}">
                    <a16:creationId xmlns:a16="http://schemas.microsoft.com/office/drawing/2014/main" id="{3E753270-D0FD-33A8-CD11-C4E6B9F3A94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1" name="Vrije vorm: vorm 70">
                <a:extLst>
                  <a:ext uri="{FF2B5EF4-FFF2-40B4-BE49-F238E27FC236}">
                    <a16:creationId xmlns:a16="http://schemas.microsoft.com/office/drawing/2014/main" id="{38CAF6E8-E8ED-D666-5B19-37C9B432DF6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27" name="Groep 26">
              <a:extLst>
                <a:ext uri="{FF2B5EF4-FFF2-40B4-BE49-F238E27FC236}">
                  <a16:creationId xmlns:a16="http://schemas.microsoft.com/office/drawing/2014/main" id="{4DDCD2BF-56A1-C7A7-1E59-921EF643774B}"/>
                </a:ext>
              </a:extLst>
            </p:cNvPr>
            <p:cNvGrpSpPr/>
            <p:nvPr userDrawn="1"/>
          </p:nvGrpSpPr>
          <p:grpSpPr>
            <a:xfrm>
              <a:off x="-3786165" y="5680652"/>
              <a:ext cx="3693386" cy="959696"/>
              <a:chOff x="-3786437" y="6163468"/>
              <a:chExt cx="3693386" cy="959696"/>
            </a:xfrm>
          </p:grpSpPr>
          <p:sp>
            <p:nvSpPr>
              <p:cNvPr id="55" name="Rechthoek 54">
                <a:extLst>
                  <a:ext uri="{FF2B5EF4-FFF2-40B4-BE49-F238E27FC236}">
                    <a16:creationId xmlns:a16="http://schemas.microsoft.com/office/drawing/2014/main" id="{2F30809B-DBBE-F925-DC39-FF534F14819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6" name="ICOON_info">
                <a:extLst>
                  <a:ext uri="{FF2B5EF4-FFF2-40B4-BE49-F238E27FC236}">
                    <a16:creationId xmlns:a16="http://schemas.microsoft.com/office/drawing/2014/main" id="{A1CC24CF-86A8-0341-843B-C83E7B3CA33E}"/>
                  </a:ext>
                </a:extLst>
              </p:cNvPr>
              <p:cNvGrpSpPr/>
              <p:nvPr userDrawn="1"/>
            </p:nvGrpSpPr>
            <p:grpSpPr>
              <a:xfrm>
                <a:off x="-376736" y="6163468"/>
                <a:ext cx="283685" cy="283685"/>
                <a:chOff x="-510741" y="5913713"/>
                <a:chExt cx="267555" cy="267555"/>
              </a:xfrm>
            </p:grpSpPr>
            <p:sp>
              <p:nvSpPr>
                <p:cNvPr id="63" name="Ovaal 62">
                  <a:extLst>
                    <a:ext uri="{FF2B5EF4-FFF2-40B4-BE49-F238E27FC236}">
                      <a16:creationId xmlns:a16="http://schemas.microsoft.com/office/drawing/2014/main" id="{4A16FB29-FA8B-47B1-FEC2-19BD719887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4" name="Graphic 163" descr="Informatie">
                  <a:extLst>
                    <a:ext uri="{FF2B5EF4-FFF2-40B4-BE49-F238E27FC236}">
                      <a16:creationId xmlns:a16="http://schemas.microsoft.com/office/drawing/2014/main" id="{17E78844-0BC9-1CDF-B1E9-D9B35A17B8E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7" name="Groep 56">
                <a:extLst>
                  <a:ext uri="{FF2B5EF4-FFF2-40B4-BE49-F238E27FC236}">
                    <a16:creationId xmlns:a16="http://schemas.microsoft.com/office/drawing/2014/main" id="{AFCFFF33-03DE-784A-46BF-341491AD82C0}"/>
                  </a:ext>
                </a:extLst>
              </p:cNvPr>
              <p:cNvGrpSpPr/>
              <p:nvPr userDrawn="1"/>
            </p:nvGrpSpPr>
            <p:grpSpPr>
              <a:xfrm>
                <a:off x="-938434" y="6420818"/>
                <a:ext cx="627798" cy="576693"/>
                <a:chOff x="-938434" y="4570310"/>
                <a:chExt cx="627798" cy="576693"/>
              </a:xfrm>
            </p:grpSpPr>
            <p:grpSp>
              <p:nvGrpSpPr>
                <p:cNvPr id="58" name="Inspireren">
                  <a:extLst>
                    <a:ext uri="{FF2B5EF4-FFF2-40B4-BE49-F238E27FC236}">
                      <a16:creationId xmlns:a16="http://schemas.microsoft.com/office/drawing/2014/main" id="{1EBCEBD5-B620-0008-D93C-CD46A9E4DC7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0" name="Freeform 12">
                    <a:extLst>
                      <a:ext uri="{FF2B5EF4-FFF2-40B4-BE49-F238E27FC236}">
                        <a16:creationId xmlns:a16="http://schemas.microsoft.com/office/drawing/2014/main" id="{664BC5D7-F973-42A1-046B-9FAA1A70EA2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1" name="Freeform 13">
                    <a:extLst>
                      <a:ext uri="{FF2B5EF4-FFF2-40B4-BE49-F238E27FC236}">
                        <a16:creationId xmlns:a16="http://schemas.microsoft.com/office/drawing/2014/main" id="{CB24A030-65C8-B635-D99A-2DE8D174DCD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2" name="Freeform 14">
                    <a:extLst>
                      <a:ext uri="{FF2B5EF4-FFF2-40B4-BE49-F238E27FC236}">
                        <a16:creationId xmlns:a16="http://schemas.microsoft.com/office/drawing/2014/main" id="{2E2608C8-94F2-68AD-B9A3-7E3A53AA88FE}"/>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9" name="Tekstvak 58">
                  <a:extLst>
                    <a:ext uri="{FF2B5EF4-FFF2-40B4-BE49-F238E27FC236}">
                      <a16:creationId xmlns:a16="http://schemas.microsoft.com/office/drawing/2014/main" id="{934212D2-1CC6-46C2-A7C9-1B6FA93A125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8" name="Groep 27">
              <a:extLst>
                <a:ext uri="{FF2B5EF4-FFF2-40B4-BE49-F238E27FC236}">
                  <a16:creationId xmlns:a16="http://schemas.microsoft.com/office/drawing/2014/main" id="{FC14F5F2-A02F-5E50-6A14-8376C8361542}"/>
                </a:ext>
              </a:extLst>
            </p:cNvPr>
            <p:cNvGrpSpPr/>
            <p:nvPr userDrawn="1"/>
          </p:nvGrpSpPr>
          <p:grpSpPr>
            <a:xfrm>
              <a:off x="-3426806" y="5129582"/>
              <a:ext cx="514284" cy="506545"/>
              <a:chOff x="12617641" y="3403239"/>
              <a:chExt cx="752963" cy="741634"/>
            </a:xfrm>
          </p:grpSpPr>
          <p:grpSp>
            <p:nvGrpSpPr>
              <p:cNvPr id="39" name="Groep 38">
                <a:extLst>
                  <a:ext uri="{FF2B5EF4-FFF2-40B4-BE49-F238E27FC236}">
                    <a16:creationId xmlns:a16="http://schemas.microsoft.com/office/drawing/2014/main" id="{1359FB6E-97D1-FE9C-24B0-3A3C7BC9CAE1}"/>
                  </a:ext>
                </a:extLst>
              </p:cNvPr>
              <p:cNvGrpSpPr/>
              <p:nvPr userDrawn="1"/>
            </p:nvGrpSpPr>
            <p:grpSpPr>
              <a:xfrm>
                <a:off x="12771530" y="3403239"/>
                <a:ext cx="467176" cy="448491"/>
                <a:chOff x="12782157" y="3403239"/>
                <a:chExt cx="467176" cy="448491"/>
              </a:xfrm>
            </p:grpSpPr>
            <p:grpSp>
              <p:nvGrpSpPr>
                <p:cNvPr id="42" name="Groep 41">
                  <a:extLst>
                    <a:ext uri="{FF2B5EF4-FFF2-40B4-BE49-F238E27FC236}">
                      <a16:creationId xmlns:a16="http://schemas.microsoft.com/office/drawing/2014/main" id="{7D8E78B9-21BE-2D3A-A385-42849214C480}"/>
                    </a:ext>
                  </a:extLst>
                </p:cNvPr>
                <p:cNvGrpSpPr/>
                <p:nvPr userDrawn="1"/>
              </p:nvGrpSpPr>
              <p:grpSpPr>
                <a:xfrm>
                  <a:off x="12782157" y="3403239"/>
                  <a:ext cx="412976" cy="396132"/>
                  <a:chOff x="13554906" y="3320109"/>
                  <a:chExt cx="443917" cy="425811"/>
                </a:xfrm>
              </p:grpSpPr>
              <p:grpSp>
                <p:nvGrpSpPr>
                  <p:cNvPr id="49" name="Groep 48">
                    <a:extLst>
                      <a:ext uri="{FF2B5EF4-FFF2-40B4-BE49-F238E27FC236}">
                        <a16:creationId xmlns:a16="http://schemas.microsoft.com/office/drawing/2014/main" id="{CD013D78-525B-059E-963E-23A760AF2C85}"/>
                      </a:ext>
                    </a:extLst>
                  </p:cNvPr>
                  <p:cNvGrpSpPr/>
                  <p:nvPr userDrawn="1"/>
                </p:nvGrpSpPr>
                <p:grpSpPr>
                  <a:xfrm>
                    <a:off x="13554906" y="3320109"/>
                    <a:ext cx="443917" cy="425811"/>
                    <a:chOff x="12909684" y="1276143"/>
                    <a:chExt cx="443917" cy="425811"/>
                  </a:xfrm>
                </p:grpSpPr>
                <p:sp>
                  <p:nvSpPr>
                    <p:cNvPr id="52" name="Rechthoek 51">
                      <a:extLst>
                        <a:ext uri="{FF2B5EF4-FFF2-40B4-BE49-F238E27FC236}">
                          <a16:creationId xmlns:a16="http://schemas.microsoft.com/office/drawing/2014/main" id="{7C74C419-82F3-C3A9-4CB6-BC24111FE33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C97B16C7-D52D-71EF-1439-2E7BC3CBA4D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4" name="Ovaal 53">
                      <a:extLst>
                        <a:ext uri="{FF2B5EF4-FFF2-40B4-BE49-F238E27FC236}">
                          <a16:creationId xmlns:a16="http://schemas.microsoft.com/office/drawing/2014/main" id="{D55B39D2-4BAE-ADC3-26B7-F399857FAFF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50" name="Afbeelding 49">
                    <a:extLst>
                      <a:ext uri="{FF2B5EF4-FFF2-40B4-BE49-F238E27FC236}">
                        <a16:creationId xmlns:a16="http://schemas.microsoft.com/office/drawing/2014/main" id="{1FB4176A-87C0-215F-7224-5B51FEFB67D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1" name="Afbeelding 50">
                    <a:extLst>
                      <a:ext uri="{FF2B5EF4-FFF2-40B4-BE49-F238E27FC236}">
                        <a16:creationId xmlns:a16="http://schemas.microsoft.com/office/drawing/2014/main" id="{1A29BF32-DB27-0F5C-C35B-C1564D2FA9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3" name="Groep 42">
                  <a:extLst>
                    <a:ext uri="{FF2B5EF4-FFF2-40B4-BE49-F238E27FC236}">
                      <a16:creationId xmlns:a16="http://schemas.microsoft.com/office/drawing/2014/main" id="{874A8D92-0691-A56C-A1F6-FF9982D3AB27}"/>
                    </a:ext>
                  </a:extLst>
                </p:cNvPr>
                <p:cNvGrpSpPr/>
                <p:nvPr userDrawn="1"/>
              </p:nvGrpSpPr>
              <p:grpSpPr>
                <a:xfrm>
                  <a:off x="13103513" y="3705268"/>
                  <a:ext cx="145820" cy="146462"/>
                  <a:chOff x="13096169" y="3602278"/>
                  <a:chExt cx="145820" cy="146462"/>
                </a:xfrm>
              </p:grpSpPr>
              <p:sp>
                <p:nvSpPr>
                  <p:cNvPr id="47" name="Rechthoek 46">
                    <a:extLst>
                      <a:ext uri="{FF2B5EF4-FFF2-40B4-BE49-F238E27FC236}">
                        <a16:creationId xmlns:a16="http://schemas.microsoft.com/office/drawing/2014/main" id="{0D7559F1-D122-8FE2-D04A-D1E9D7CF62F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CB2E1E51-E0F4-ED2F-6D47-B5E635C322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B20A7472-851D-3CBE-039E-867905EC7CA2}"/>
                    </a:ext>
                  </a:extLst>
                </p:cNvPr>
                <p:cNvGrpSpPr/>
                <p:nvPr userDrawn="1"/>
              </p:nvGrpSpPr>
              <p:grpSpPr>
                <a:xfrm rot="10800000">
                  <a:off x="13061402" y="3665637"/>
                  <a:ext cx="145820" cy="146462"/>
                  <a:chOff x="13096169" y="3602278"/>
                  <a:chExt cx="145820" cy="146462"/>
                </a:xfrm>
              </p:grpSpPr>
              <p:sp>
                <p:nvSpPr>
                  <p:cNvPr id="45" name="Rechthoek 44">
                    <a:extLst>
                      <a:ext uri="{FF2B5EF4-FFF2-40B4-BE49-F238E27FC236}">
                        <a16:creationId xmlns:a16="http://schemas.microsoft.com/office/drawing/2014/main" id="{7F0241A6-93EC-6B9E-D265-D69E8EC0877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D2D6E925-8607-C578-819D-48C0847C578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40" name="Rechthoek 39">
                <a:extLst>
                  <a:ext uri="{FF2B5EF4-FFF2-40B4-BE49-F238E27FC236}">
                    <a16:creationId xmlns:a16="http://schemas.microsoft.com/office/drawing/2014/main" id="{24514FF6-A8F5-5D82-43A9-25335D2E2A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1" name="Gelijkbenige driehoek 40">
                <a:extLst>
                  <a:ext uri="{FF2B5EF4-FFF2-40B4-BE49-F238E27FC236}">
                    <a16:creationId xmlns:a16="http://schemas.microsoft.com/office/drawing/2014/main" id="{D4645E96-47C9-6A85-74BF-91A9F504C58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9" name="Ovaal 28">
              <a:extLst>
                <a:ext uri="{FF2B5EF4-FFF2-40B4-BE49-F238E27FC236}">
                  <a16:creationId xmlns:a16="http://schemas.microsoft.com/office/drawing/2014/main" id="{7447DC81-DAF1-BC5C-7227-5C73C07C3A2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 name="Rechthoek 29">
              <a:extLst>
                <a:ext uri="{FF2B5EF4-FFF2-40B4-BE49-F238E27FC236}">
                  <a16:creationId xmlns:a16="http://schemas.microsoft.com/office/drawing/2014/main" id="{96DF473B-A274-D352-2252-11610BC8E15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1" name="Rechthoek 30">
              <a:extLst>
                <a:ext uri="{FF2B5EF4-FFF2-40B4-BE49-F238E27FC236}">
                  <a16:creationId xmlns:a16="http://schemas.microsoft.com/office/drawing/2014/main" id="{A14006B4-E1E5-D6BC-0279-4A3208C9047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32" name="Groep 31">
              <a:extLst>
                <a:ext uri="{FF2B5EF4-FFF2-40B4-BE49-F238E27FC236}">
                  <a16:creationId xmlns:a16="http://schemas.microsoft.com/office/drawing/2014/main" id="{B30A9797-A377-19E2-5757-2556ABDBC3C1}"/>
                </a:ext>
              </a:extLst>
            </p:cNvPr>
            <p:cNvGrpSpPr/>
            <p:nvPr userDrawn="1"/>
          </p:nvGrpSpPr>
          <p:grpSpPr>
            <a:xfrm>
              <a:off x="-3365484" y="1226982"/>
              <a:ext cx="446937" cy="406485"/>
              <a:chOff x="-3563526" y="1409294"/>
              <a:chExt cx="354190" cy="322133"/>
            </a:xfrm>
          </p:grpSpPr>
          <p:grpSp>
            <p:nvGrpSpPr>
              <p:cNvPr id="33" name="Groep 32">
                <a:extLst>
                  <a:ext uri="{FF2B5EF4-FFF2-40B4-BE49-F238E27FC236}">
                    <a16:creationId xmlns:a16="http://schemas.microsoft.com/office/drawing/2014/main" id="{39696BC7-29FA-2D1C-435A-539D319391AC}"/>
                  </a:ext>
                </a:extLst>
              </p:cNvPr>
              <p:cNvGrpSpPr/>
              <p:nvPr userDrawn="1"/>
            </p:nvGrpSpPr>
            <p:grpSpPr>
              <a:xfrm>
                <a:off x="-3499992" y="1409294"/>
                <a:ext cx="225195" cy="195499"/>
                <a:chOff x="8987389" y="1361199"/>
                <a:chExt cx="2200275" cy="1914525"/>
              </a:xfrm>
            </p:grpSpPr>
            <p:sp>
              <p:nvSpPr>
                <p:cNvPr id="35" name="Vrije vorm: vorm 34">
                  <a:extLst>
                    <a:ext uri="{FF2B5EF4-FFF2-40B4-BE49-F238E27FC236}">
                      <a16:creationId xmlns:a16="http://schemas.microsoft.com/office/drawing/2014/main" id="{F3989D1B-0E51-EF74-F735-A317ADA5C7C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36" name="Groep 35">
                  <a:extLst>
                    <a:ext uri="{FF2B5EF4-FFF2-40B4-BE49-F238E27FC236}">
                      <a16:creationId xmlns:a16="http://schemas.microsoft.com/office/drawing/2014/main" id="{5F6C71FC-BCA9-229A-F6C7-077055F7974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7" name="Vrije vorm: vorm 36">
                    <a:extLst>
                      <a:ext uri="{FF2B5EF4-FFF2-40B4-BE49-F238E27FC236}">
                        <a16:creationId xmlns:a16="http://schemas.microsoft.com/office/drawing/2014/main" id="{5A41684E-F2CE-5023-633D-6D7337B8EC68}"/>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8" name="Vrije vorm: vorm 37">
                    <a:extLst>
                      <a:ext uri="{FF2B5EF4-FFF2-40B4-BE49-F238E27FC236}">
                        <a16:creationId xmlns:a16="http://schemas.microsoft.com/office/drawing/2014/main" id="{262BF2D2-D3B0-7919-3557-F356FE48418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34" name="Tekstvak 33">
                <a:extLst>
                  <a:ext uri="{FF2B5EF4-FFF2-40B4-BE49-F238E27FC236}">
                    <a16:creationId xmlns:a16="http://schemas.microsoft.com/office/drawing/2014/main" id="{447868DC-4E78-0363-A8D7-CF69A4909701}"/>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18049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34770700-3D0B-4908-9651-6B19F07C1EC0}" type="datetime1">
              <a:rPr lang="nl-NL" smtClean="0"/>
              <a:t>3-1-2025</a:t>
            </a:fld>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23717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3-1-2025</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3-1-2025</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3-1-2025</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3-1-2025</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3-1-2025</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3-1-2025</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3-1-2025</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3-1-2025</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3-1-2025</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3.jpe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image" Target="../media/image3.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2.png"/><Relationship Id="rId5" Type="http://schemas.openxmlformats.org/officeDocument/2006/relationships/image" Target="../media/image3.jpe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D01DCAA-C39F-ACDA-4844-39618ABDF87B}"/>
              </a:ext>
            </a:extLst>
          </p:cNvPr>
          <p:cNvSpPr>
            <a:spLocks noGrp="1"/>
          </p:cNvSpPr>
          <p:nvPr>
            <p:ph type="title"/>
          </p:nvPr>
        </p:nvSpPr>
        <p:spPr>
          <a:xfrm>
            <a:off x="0" y="-429019"/>
            <a:ext cx="1989968" cy="276999"/>
          </a:xfrm>
        </p:spPr>
        <p:txBody>
          <a:bodyPr/>
          <a:lstStyle/>
          <a:p>
            <a:r>
              <a:rPr lang="en-GB"/>
              <a:t>Title slide + image</a:t>
            </a:r>
            <a:endParaRPr lang="en-GB" dirty="0"/>
          </a:p>
        </p:txBody>
      </p:sp>
      <p:sp>
        <p:nvSpPr>
          <p:cNvPr id="15" name="Tijdelijke aanduiding voor tekst 14">
            <a:extLst>
              <a:ext uri="{FF2B5EF4-FFF2-40B4-BE49-F238E27FC236}">
                <a16:creationId xmlns:a16="http://schemas.microsoft.com/office/drawing/2014/main" id="{A884CDCD-0E44-F407-E5AB-9B0E06B0012B}"/>
              </a:ext>
            </a:extLst>
          </p:cNvPr>
          <p:cNvSpPr>
            <a:spLocks noGrp="1"/>
          </p:cNvSpPr>
          <p:nvPr>
            <p:ph type="body" sz="quarter" idx="10"/>
          </p:nvPr>
        </p:nvSpPr>
        <p:spPr>
          <a:xfrm>
            <a:off x="719137" y="2936023"/>
            <a:ext cx="5865553" cy="2092881"/>
          </a:xfrm>
        </p:spPr>
        <p:txBody>
          <a:bodyPr/>
          <a:lstStyle/>
          <a:p>
            <a:r>
              <a:rPr lang="en-GB" b="0" dirty="0">
                <a:latin typeface="Times New Roman" panose="02020603050405020304" pitchFamily="18" charset="0"/>
                <a:cs typeface="Times New Roman" panose="02020603050405020304" pitchFamily="18" charset="0"/>
              </a:rPr>
              <a:t>LiDAR-Enhanced Closed Loop Wake Mixing Control</a:t>
            </a:r>
          </a:p>
        </p:txBody>
      </p:sp>
      <p:sp>
        <p:nvSpPr>
          <p:cNvPr id="16" name="Tijdelijke aanduiding voor tekst 15">
            <a:extLst>
              <a:ext uri="{FF2B5EF4-FFF2-40B4-BE49-F238E27FC236}">
                <a16:creationId xmlns:a16="http://schemas.microsoft.com/office/drawing/2014/main" id="{A802F9E8-CCFC-7D2C-9635-1A48F34ACE34}"/>
              </a:ext>
            </a:extLst>
          </p:cNvPr>
          <p:cNvSpPr>
            <a:spLocks noGrp="1"/>
          </p:cNvSpPr>
          <p:nvPr>
            <p:ph type="body" sz="quarter" idx="11"/>
          </p:nvPr>
        </p:nvSpPr>
        <p:spPr>
          <a:xfrm>
            <a:off x="719137" y="5284085"/>
            <a:ext cx="5871541" cy="424732"/>
          </a:xfrm>
        </p:spPr>
        <p:txBody>
          <a:bodyPr/>
          <a:lstStyle/>
          <a:p>
            <a:r>
              <a:rPr lang="en-GB" dirty="0">
                <a:latin typeface="Times New Roman" panose="02020603050405020304" pitchFamily="18" charset="0"/>
                <a:cs typeface="Times New Roman" panose="02020603050405020304" pitchFamily="18" charset="0"/>
              </a:rPr>
              <a:t>David Chen</a:t>
            </a:r>
            <a:endParaRPr lang="en-GB" noProof="0" dirty="0">
              <a:latin typeface="Times New Roman" panose="02020603050405020304" pitchFamily="18" charset="0"/>
              <a:cs typeface="Times New Roman" panose="02020603050405020304" pitchFamily="18" charset="0"/>
            </a:endParaRPr>
          </a:p>
        </p:txBody>
      </p:sp>
      <p:sp>
        <p:nvSpPr>
          <p:cNvPr id="5" name="Tijdelijke aanduiding voor datum 4">
            <a:extLst>
              <a:ext uri="{FF2B5EF4-FFF2-40B4-BE49-F238E27FC236}">
                <a16:creationId xmlns:a16="http://schemas.microsoft.com/office/drawing/2014/main" id="{63B519A7-8D6B-87C4-BBFC-D7BFEC513EDA}"/>
              </a:ext>
            </a:extLst>
          </p:cNvPr>
          <p:cNvSpPr>
            <a:spLocks noGrp="1"/>
          </p:cNvSpPr>
          <p:nvPr>
            <p:ph type="dt" sz="half" idx="12"/>
          </p:nvPr>
        </p:nvSpPr>
        <p:spPr>
          <a:xfrm>
            <a:off x="719137" y="5813671"/>
            <a:ext cx="766235" cy="184666"/>
          </a:xfrm>
        </p:spPr>
        <p:txBody>
          <a:bodyPr/>
          <a:lstStyle/>
          <a:p>
            <a:fld id="{A70DA17A-8D2C-4A91-9743-4EE9C30B5D2E}" type="datetime1">
              <a:rPr lang="nl-NL" smtClean="0"/>
              <a:t>3-1-2025</a:t>
            </a:fld>
            <a:endParaRPr lang="en-GB" dirty="0"/>
          </a:p>
        </p:txBody>
      </p:sp>
      <p:pic>
        <p:nvPicPr>
          <p:cNvPr id="11" name="image11.jpeg" descr="image11.jpeg">
            <a:extLst>
              <a:ext uri="{FF2B5EF4-FFF2-40B4-BE49-F238E27FC236}">
                <a16:creationId xmlns:a16="http://schemas.microsoft.com/office/drawing/2014/main" id="{0E45FCEB-BC1F-A22E-2EAB-6BD43EE34344}"/>
              </a:ext>
            </a:extLst>
          </p:cNvPr>
          <p:cNvPicPr>
            <a:picLocks noGrp="1" noChangeAspect="1"/>
          </p:cNvPicPr>
          <p:nvPr>
            <p:ph type="pic" sz="quarter" idx="13"/>
          </p:nvPr>
        </p:nvPicPr>
        <p:blipFill>
          <a:blip r:embed="rId3"/>
          <a:srcRect l="16710" r="16710"/>
          <a:stretch/>
        </p:blipFill>
        <p:spPr>
          <a:xfrm>
            <a:off x="7308357" y="0"/>
            <a:ext cx="4883643" cy="6858000"/>
          </a:xfrm>
          <a:ln w="12700" cap="flat">
            <a:noFill/>
            <a:miter lim="400000"/>
          </a:ln>
          <a:effectLst/>
        </p:spPr>
      </p:pic>
    </p:spTree>
    <p:extLst>
      <p:ext uri="{BB962C8B-B14F-4D97-AF65-F5344CB8AC3E}">
        <p14:creationId xmlns:p14="http://schemas.microsoft.com/office/powerpoint/2010/main" val="3691805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Approach ---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pic>
        <p:nvPicPr>
          <p:cNvPr id="5" name="Picture 4">
            <a:extLst>
              <a:ext uri="{FF2B5EF4-FFF2-40B4-BE49-F238E27FC236}">
                <a16:creationId xmlns:a16="http://schemas.microsoft.com/office/drawing/2014/main" id="{36304C30-E28D-36FE-D900-05E22A1E2CF5}"/>
              </a:ext>
            </a:extLst>
          </p:cNvPr>
          <p:cNvPicPr>
            <a:picLocks noChangeAspect="1"/>
          </p:cNvPicPr>
          <p:nvPr/>
        </p:nvPicPr>
        <p:blipFill rotWithShape="1">
          <a:blip r:embed="rId4">
            <a:extLst>
              <a:ext uri="{28A0092B-C50C-407E-A947-70E740481C1C}">
                <a14:useLocalDpi xmlns:a14="http://schemas.microsoft.com/office/drawing/2010/main" val="0"/>
              </a:ext>
            </a:extLst>
          </a:blip>
          <a:srcRect l="9346" r="6270"/>
          <a:stretch/>
        </p:blipFill>
        <p:spPr>
          <a:xfrm>
            <a:off x="0" y="1987804"/>
            <a:ext cx="5348177" cy="3059989"/>
          </a:xfrm>
          <a:prstGeom prst="rect">
            <a:avLst/>
          </a:prstGeom>
        </p:spPr>
      </p:pic>
      <p:pic>
        <p:nvPicPr>
          <p:cNvPr id="13" name="Picture 12">
            <a:extLst>
              <a:ext uri="{FF2B5EF4-FFF2-40B4-BE49-F238E27FC236}">
                <a16:creationId xmlns:a16="http://schemas.microsoft.com/office/drawing/2014/main" id="{A0369B97-D16C-2CE2-1ABD-56184360424C}"/>
              </a:ext>
            </a:extLst>
          </p:cNvPr>
          <p:cNvPicPr>
            <a:picLocks noChangeAspect="1"/>
          </p:cNvPicPr>
          <p:nvPr/>
        </p:nvPicPr>
        <p:blipFill rotWithShape="1">
          <a:blip r:embed="rId5">
            <a:extLst>
              <a:ext uri="{28A0092B-C50C-407E-A947-70E740481C1C}">
                <a14:useLocalDpi xmlns:a14="http://schemas.microsoft.com/office/drawing/2010/main" val="0"/>
              </a:ext>
            </a:extLst>
          </a:blip>
          <a:srcRect l="8786" r="6854"/>
          <a:stretch/>
        </p:blipFill>
        <p:spPr>
          <a:xfrm>
            <a:off x="6843825" y="1987804"/>
            <a:ext cx="5346589" cy="3059989"/>
          </a:xfrm>
          <a:prstGeom prst="rect">
            <a:avLst/>
          </a:prstGeom>
        </p:spPr>
      </p:pic>
      <p:cxnSp>
        <p:nvCxnSpPr>
          <p:cNvPr id="15" name="Connector: Curved 14">
            <a:extLst>
              <a:ext uri="{FF2B5EF4-FFF2-40B4-BE49-F238E27FC236}">
                <a16:creationId xmlns:a16="http://schemas.microsoft.com/office/drawing/2014/main" id="{C2AF8BBB-7E17-0AE8-D204-509B9DFE9D2D}"/>
              </a:ext>
            </a:extLst>
          </p:cNvPr>
          <p:cNvCxnSpPr>
            <a:stCxn id="5" idx="0"/>
            <a:endCxn id="13" idx="0"/>
          </p:cNvCxnSpPr>
          <p:nvPr/>
        </p:nvCxnSpPr>
        <p:spPr>
          <a:xfrm rot="5400000" flipH="1" flipV="1">
            <a:off x="6095604" y="-1433711"/>
            <a:ext cx="12700" cy="6843031"/>
          </a:xfrm>
          <a:prstGeom prst="curved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9910A7-7957-A355-D0DB-9B10D2069997}"/>
              </a:ext>
            </a:extLst>
          </p:cNvPr>
          <p:cNvSpPr txBox="1"/>
          <p:nvPr/>
        </p:nvSpPr>
        <p:spPr>
          <a:xfrm>
            <a:off x="5799556" y="1158643"/>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MBC</a:t>
            </a:r>
            <a:endParaRPr lang="zh-CN" altLang="en-US" dirty="0">
              <a:latin typeface="Times New Roman" panose="02020603050405020304" pitchFamily="18" charset="0"/>
              <a:cs typeface="Times New Roman" panose="02020603050405020304" pitchFamily="18" charset="0"/>
            </a:endParaRPr>
          </a:p>
        </p:txBody>
      </p:sp>
      <p:cxnSp>
        <p:nvCxnSpPr>
          <p:cNvPr id="19" name="Connector: Curved 18">
            <a:extLst>
              <a:ext uri="{FF2B5EF4-FFF2-40B4-BE49-F238E27FC236}">
                <a16:creationId xmlns:a16="http://schemas.microsoft.com/office/drawing/2014/main" id="{0E228A63-49B9-ECC3-4339-7052BA085A2C}"/>
              </a:ext>
            </a:extLst>
          </p:cNvPr>
          <p:cNvCxnSpPr>
            <a:stCxn id="13" idx="2"/>
            <a:endCxn id="5" idx="2"/>
          </p:cNvCxnSpPr>
          <p:nvPr/>
        </p:nvCxnSpPr>
        <p:spPr>
          <a:xfrm rot="5400000">
            <a:off x="6095605" y="1626278"/>
            <a:ext cx="12700" cy="6843031"/>
          </a:xfrm>
          <a:prstGeom prst="curved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146CE6-B7DE-2947-0710-4101B6DF4C37}"/>
              </a:ext>
            </a:extLst>
          </p:cNvPr>
          <p:cNvSpPr txBox="1"/>
          <p:nvPr/>
        </p:nvSpPr>
        <p:spPr>
          <a:xfrm>
            <a:off x="5430865" y="5454021"/>
            <a:ext cx="14350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Inverse MBC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4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12022" y="3880682"/>
            <a:ext cx="2420786" cy="2120068"/>
          </a:xfrm>
          <a:prstGeom prst="rect">
            <a:avLst/>
          </a:prstGeom>
          <a:noFill/>
          <a:ln>
            <a:solidFill>
              <a:schemeClr val="tx1"/>
            </a:solidFill>
          </a:ln>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Sinusoidal signals</a:t>
            </a:r>
          </a:p>
          <a:p>
            <a:pPr>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2455201" y="4539529"/>
            <a:ext cx="1011561" cy="753197"/>
          </a:xfrm>
          <a:prstGeom prst="rect">
            <a:avLst/>
          </a:prstGeom>
        </p:spPr>
      </p:pic>
      <p:cxnSp>
        <p:nvCxnSpPr>
          <p:cNvPr id="11" name="Straight Arrow Connector 10">
            <a:extLst>
              <a:ext uri="{FF2B5EF4-FFF2-40B4-BE49-F238E27FC236}">
                <a16:creationId xmlns:a16="http://schemas.microsoft.com/office/drawing/2014/main" id="{82E3A7D6-17EF-E065-2313-FF3A3DAEB8B3}"/>
              </a:ext>
            </a:extLst>
          </p:cNvPr>
          <p:cNvCxnSpPr/>
          <p:nvPr/>
        </p:nvCxnSpPr>
        <p:spPr>
          <a:xfrm flipV="1">
            <a:off x="1701209" y="3338623"/>
            <a:ext cx="0" cy="542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7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 My Question</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96496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Open-Loop Control:</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lnSpc>
                <a:spcPct val="150000"/>
              </a:lnSpc>
              <a:buFont typeface="Arial" panose="020B0604020202020204" pitchFamily="34" charset="0"/>
              <a:buChar char="•"/>
            </a:pPr>
            <a:r>
              <a:rPr lang="en-US" altLang="zh-CN" sz="2400" b="1" dirty="0">
                <a:solidFill>
                  <a:srgbClr val="0070C0"/>
                </a:solidFill>
                <a:latin typeface="Times New Roman" panose="02020603050405020304" pitchFamily="18" charset="0"/>
                <a:cs typeface="Times New Roman" panose="02020603050405020304" pitchFamily="18" charset="0"/>
              </a:rPr>
              <a:t>Can we closed-loop control the helix based on flow information?</a:t>
            </a:r>
            <a:endParaRPr lang="zh-CN" altLang="en-US" sz="2400" b="1" dirty="0">
              <a:solidFill>
                <a:srgbClr val="0070C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D4BBF4D-24D2-9F3B-7681-E90627EB1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Tree>
    <p:extLst>
      <p:ext uri="{BB962C8B-B14F-4D97-AF65-F5344CB8AC3E}">
        <p14:creationId xmlns:p14="http://schemas.microsoft.com/office/powerpoint/2010/main" val="3256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3-1-2025</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Feedback</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LiDAR</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01</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28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2375B-2B49-4251-BA38-5F788B71A001}"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dirty="0" err="1"/>
              <a:t>Borbon</a:t>
            </a:r>
            <a:r>
              <a:rPr lang="en-US" altLang="zh-CN" dirty="0"/>
              <a:t> Fernando, 2015, 'Lidar uncertainty in complex terrain: Development of a bias correction methodology'</a:t>
            </a:r>
            <a:endParaRPr lang="zh-CN" altLang="en-US" dirty="0"/>
          </a:p>
        </p:txBody>
      </p:sp>
      <p:pic>
        <p:nvPicPr>
          <p:cNvPr id="8" name="Picture 7">
            <a:extLst>
              <a:ext uri="{FF2B5EF4-FFF2-40B4-BE49-F238E27FC236}">
                <a16:creationId xmlns:a16="http://schemas.microsoft.com/office/drawing/2014/main" id="{7DF11FC4-7484-8172-5D63-ED7A268B7410}"/>
              </a:ext>
            </a:extLst>
          </p:cNvPr>
          <p:cNvPicPr>
            <a:picLocks noChangeAspect="1"/>
          </p:cNvPicPr>
          <p:nvPr/>
        </p:nvPicPr>
        <p:blipFill>
          <a:blip r:embed="rId4"/>
          <a:stretch>
            <a:fillRect/>
          </a:stretch>
        </p:blipFill>
        <p:spPr>
          <a:xfrm>
            <a:off x="1473276" y="1729592"/>
            <a:ext cx="9243861" cy="3398815"/>
          </a:xfrm>
          <a:prstGeom prst="rect">
            <a:avLst/>
          </a:prstGeom>
        </p:spPr>
      </p:pic>
      <p:sp>
        <p:nvSpPr>
          <p:cNvPr id="9" name="Titel 7">
            <a:extLst>
              <a:ext uri="{FF2B5EF4-FFF2-40B4-BE49-F238E27FC236}">
                <a16:creationId xmlns:a16="http://schemas.microsoft.com/office/drawing/2014/main" id="{5F48597E-0D85-B3C6-308F-B6D31309313E}"/>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Doppler Effect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DCFCFC-DFD3-49B1-8C38-2C9841952068}"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Application WFFC</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a:t>Fleming, P., et al. 2017. 'Full-Scale Field Test of Wake Steering'</a:t>
            </a:r>
            <a:endParaRPr lang="zh-CN" altLang="en-US" dirty="0"/>
          </a:p>
        </p:txBody>
      </p:sp>
      <p:pic>
        <p:nvPicPr>
          <p:cNvPr id="3" name="Picture 2">
            <a:extLst>
              <a:ext uri="{FF2B5EF4-FFF2-40B4-BE49-F238E27FC236}">
                <a16:creationId xmlns:a16="http://schemas.microsoft.com/office/drawing/2014/main" id="{FEFA3470-F5C5-F663-FBA9-1F7D3D83E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28" y="1883757"/>
            <a:ext cx="4275884" cy="2673107"/>
          </a:xfrm>
          <a:prstGeom prst="rect">
            <a:avLst/>
          </a:prstGeom>
        </p:spPr>
      </p:pic>
      <p:pic>
        <p:nvPicPr>
          <p:cNvPr id="9" name="Picture 8">
            <a:extLst>
              <a:ext uri="{FF2B5EF4-FFF2-40B4-BE49-F238E27FC236}">
                <a16:creationId xmlns:a16="http://schemas.microsoft.com/office/drawing/2014/main" id="{A67DC79A-0885-AADF-CFBF-9D8921F00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863" y="1675072"/>
            <a:ext cx="7240384" cy="3090479"/>
          </a:xfrm>
          <a:prstGeom prst="rect">
            <a:avLst/>
          </a:prstGeom>
        </p:spPr>
      </p:pic>
    </p:spTree>
    <p:extLst>
      <p:ext uri="{BB962C8B-B14F-4D97-AF65-F5344CB8AC3E}">
        <p14:creationId xmlns:p14="http://schemas.microsoft.com/office/powerpoint/2010/main" val="355910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Simulation Setup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E4C5C09-BBEC-5B1A-6D65-12182F4D31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207" y="923087"/>
            <a:ext cx="4988971" cy="5011822"/>
          </a:xfrm>
          <a:prstGeom prst="rect">
            <a:avLst/>
          </a:prstGeom>
        </p:spPr>
      </p:pic>
      <p:pic>
        <p:nvPicPr>
          <p:cNvPr id="14" name="Picture 13">
            <a:extLst>
              <a:ext uri="{FF2B5EF4-FFF2-40B4-BE49-F238E27FC236}">
                <a16:creationId xmlns:a16="http://schemas.microsoft.com/office/drawing/2014/main" id="{9AB04495-A2FC-0041-C5CF-516F71BE3D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8550" y="1405618"/>
            <a:ext cx="5222324" cy="4046761"/>
          </a:xfrm>
          <a:prstGeom prst="rect">
            <a:avLst/>
          </a:prstGeom>
        </p:spPr>
      </p:pic>
      <p:sp>
        <p:nvSpPr>
          <p:cNvPr id="15" name="TextBox 14">
            <a:extLst>
              <a:ext uri="{FF2B5EF4-FFF2-40B4-BE49-F238E27FC236}">
                <a16:creationId xmlns:a16="http://schemas.microsoft.com/office/drawing/2014/main" id="{C7C1424B-B6D6-3FB1-43B4-65EE989FF988}"/>
              </a:ext>
            </a:extLst>
          </p:cNvPr>
          <p:cNvSpPr txBox="1"/>
          <p:nvPr/>
        </p:nvSpPr>
        <p:spPr>
          <a:xfrm>
            <a:off x="7291902" y="5267713"/>
            <a:ext cx="25955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Continuous Wave LiDAR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899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Practical Tool</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3-1-2025</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19</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Research Question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When pieces become a full puzzle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02</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699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0FBA1-A7C4-6340-8843-0048952DAFB0}"/>
              </a:ext>
            </a:extLst>
          </p:cNvPr>
          <p:cNvSpPr>
            <a:spLocks noGrp="1"/>
          </p:cNvSpPr>
          <p:nvPr>
            <p:ph idx="1"/>
          </p:nvPr>
        </p:nvSpPr>
        <p:spPr>
          <a:xfrm>
            <a:off x="265509" y="1017208"/>
            <a:ext cx="11483468" cy="4536632"/>
          </a:xfrm>
        </p:spPr>
        <p:txBody>
          <a:bodyPr>
            <a:normAutofit fontScale="92500" lnSpcReduction="20000"/>
          </a:bodyPr>
          <a:lstStyle/>
          <a:p>
            <a:pPr>
              <a:lnSpc>
                <a:spcPct val="150000"/>
              </a:lnSpc>
            </a:pPr>
            <a:r>
              <a:rPr lang="en-US" altLang="zh-CN" dirty="0">
                <a:latin typeface="Times New Roman" panose="02020603050405020304" pitchFamily="18" charset="0"/>
                <a:cs typeface="Times New Roman" panose="02020603050405020304" pitchFamily="18" charset="0"/>
              </a:rPr>
              <a:t>Introduction</a:t>
            </a:r>
          </a:p>
          <a:p>
            <a:pPr>
              <a:lnSpc>
                <a:spcPct val="150000"/>
              </a:lnSpc>
            </a:pPr>
            <a:r>
              <a:rPr lang="en-US" altLang="zh-CN" dirty="0">
                <a:latin typeface="Times New Roman" panose="02020603050405020304" pitchFamily="18" charset="0"/>
                <a:cs typeface="Times New Roman" panose="02020603050405020304" pitchFamily="18" charset="0"/>
              </a:rPr>
              <a:t>Feedback --- LiDAR</a:t>
            </a:r>
          </a:p>
          <a:p>
            <a:pPr>
              <a:lnSpc>
                <a:spcPct val="150000"/>
              </a:lnSpc>
            </a:pPr>
            <a:r>
              <a:rPr lang="en-US" altLang="zh-CN" dirty="0">
                <a:latin typeface="Times New Roman" panose="02020603050405020304" pitchFamily="18" charset="0"/>
                <a:cs typeface="Times New Roman" panose="02020603050405020304" pitchFamily="18" charset="0"/>
              </a:rPr>
              <a:t>Research Question</a:t>
            </a:r>
          </a:p>
          <a:p>
            <a:pPr>
              <a:lnSpc>
                <a:spcPct val="150000"/>
              </a:lnSpc>
            </a:pPr>
            <a:r>
              <a:rPr lang="en-US" altLang="zh-CN" dirty="0">
                <a:latin typeface="Times New Roman" panose="02020603050405020304" pitchFamily="18" charset="0"/>
                <a:cs typeface="Times New Roman" panose="02020603050405020304" pitchFamily="18" charset="0"/>
              </a:rPr>
              <a:t>Control Design</a:t>
            </a:r>
          </a:p>
          <a:p>
            <a:pPr>
              <a:lnSpc>
                <a:spcPct val="150000"/>
              </a:lnSpc>
            </a:pPr>
            <a:r>
              <a:rPr lang="en-US" altLang="zh-CN" dirty="0">
                <a:latin typeface="Times New Roman" panose="02020603050405020304" pitchFamily="18" charset="0"/>
                <a:cs typeface="Times New Roman" panose="02020603050405020304" pitchFamily="18" charset="0"/>
              </a:rPr>
              <a:t>Current Progress</a:t>
            </a:r>
          </a:p>
          <a:p>
            <a:pPr>
              <a:lnSpc>
                <a:spcPct val="150000"/>
              </a:lnSpc>
            </a:pPr>
            <a:r>
              <a:rPr lang="en-US" altLang="zh-CN" dirty="0">
                <a:latin typeface="Times New Roman" panose="02020603050405020304" pitchFamily="18" charset="0"/>
                <a:cs typeface="Times New Roman" panose="02020603050405020304" pitchFamily="18" charset="0"/>
              </a:rPr>
              <a:t>Future Work </a:t>
            </a:r>
          </a:p>
          <a:p>
            <a:pPr>
              <a:lnSpc>
                <a:spcPct val="150000"/>
              </a:lnSpc>
            </a:pPr>
            <a:r>
              <a:rPr lang="en-US" altLang="zh-CN" dirty="0">
                <a:latin typeface="Times New Roman" panose="02020603050405020304" pitchFamily="18" charset="0"/>
                <a:cs typeface="Times New Roman" panose="02020603050405020304" pitchFamily="18" charset="0"/>
              </a:rPr>
              <a:t>Q &amp; A</a:t>
            </a:r>
            <a:endParaRPr lang="zh-CN" alt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D7A1524-C9EE-4CE7-B69B-1C2BA8888C6C}"/>
              </a:ext>
            </a:extLst>
          </p:cNvPr>
          <p:cNvSpPr>
            <a:spLocks noGrp="1"/>
          </p:cNvSpPr>
          <p:nvPr>
            <p:ph type="dt" sz="half" idx="10"/>
          </p:nvPr>
        </p:nvSpPr>
        <p:spPr/>
        <p:txBody>
          <a:bodyPr/>
          <a:lstStyle/>
          <a:p>
            <a:fld id="{6316C07C-2859-4372-8A7D-C1DB87EAEB66}" type="datetime1">
              <a:rPr lang="nl-NL" altLang="zh-CN" smtClean="0"/>
              <a:t>3-1-2025</a:t>
            </a:fld>
            <a:endParaRPr lang="zh-CN" altLang="en-US"/>
          </a:p>
        </p:txBody>
      </p:sp>
      <p:sp>
        <p:nvSpPr>
          <p:cNvPr id="6" name="Slide Number Placeholder 5">
            <a:extLst>
              <a:ext uri="{FF2B5EF4-FFF2-40B4-BE49-F238E27FC236}">
                <a16:creationId xmlns:a16="http://schemas.microsoft.com/office/drawing/2014/main" id="{E6A16BAE-BA8E-4E1D-019A-01024B98A1E8}"/>
              </a:ext>
            </a:extLst>
          </p:cNvPr>
          <p:cNvSpPr>
            <a:spLocks noGrp="1"/>
          </p:cNvSpPr>
          <p:nvPr>
            <p:ph type="sldNum" sz="quarter" idx="12"/>
          </p:nvPr>
        </p:nvSpPr>
        <p:spPr/>
        <p:txBody>
          <a:bodyPr/>
          <a:lstStyle/>
          <a:p>
            <a:fld id="{45FC50E4-B149-441E-B912-A23CDA3E7583}" type="slidenum">
              <a:rPr lang="zh-CN" altLang="en-US" smtClean="0"/>
              <a:t>2</a:t>
            </a:fld>
            <a:endParaRPr lang="zh-CN" altLang="en-US"/>
          </a:p>
        </p:txBody>
      </p:sp>
      <p:pic>
        <p:nvPicPr>
          <p:cNvPr id="7" name="Picture 2" descr="TU Delft logo - Mediamatic">
            <a:extLst>
              <a:ext uri="{FF2B5EF4-FFF2-40B4-BE49-F238E27FC236}">
                <a16:creationId xmlns:a16="http://schemas.microsoft.com/office/drawing/2014/main" id="{8D77171F-826B-2BF5-4A9D-9C5CCB1D8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8" name="Titel 7">
            <a:extLst>
              <a:ext uri="{FF2B5EF4-FFF2-40B4-BE49-F238E27FC236}">
                <a16:creationId xmlns:a16="http://schemas.microsoft.com/office/drawing/2014/main" id="{8F3AB861-39A9-7A84-583C-F9210A0C8FC8}"/>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cs typeface="Times New Roman" panose="02020603050405020304" pitchFamily="18" charset="0"/>
              </a:rPr>
              <a:t>Table of Content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135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RQ --- A Look into Data</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5757" y="2001777"/>
            <a:ext cx="3824547" cy="2963628"/>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RQ --- Questions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wake should be controlled?</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3-1-2025</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22</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Control Design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A thing I am supposed to be good at</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03</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93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Control Design --- Helix </a:t>
            </a:r>
            <a:r>
              <a:rPr lang="en-GB" dirty="0" err="1">
                <a:latin typeface="Times New Roman" panose="02020603050405020304" pitchFamily="18" charset="0"/>
                <a:cs typeface="Times New Roman" panose="02020603050405020304" pitchFamily="18" charset="0"/>
              </a:rPr>
              <a:t>Center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rotWithShape="1">
          <a:blip r:embed="rId6">
            <a:extLst>
              <a:ext uri="{28A0092B-C50C-407E-A947-70E740481C1C}">
                <a14:useLocalDpi xmlns:a14="http://schemas.microsoft.com/office/drawing/2010/main" val="0"/>
              </a:ext>
            </a:extLst>
          </a:blip>
          <a:srcRect r="47940"/>
          <a:stretch/>
        </p:blipFill>
        <p:spPr>
          <a:xfrm>
            <a:off x="5498917" y="1017309"/>
            <a:ext cx="5750389" cy="4823379"/>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8301" y="1206835"/>
            <a:ext cx="4740616" cy="4444328"/>
          </a:xfrm>
          <a:prstGeom prst="rect">
            <a:avLst/>
          </a:prstGeom>
        </p:spPr>
      </p:pic>
    </p:spTree>
    <p:extLst>
      <p:ext uri="{BB962C8B-B14F-4D97-AF65-F5344CB8AC3E}">
        <p14:creationId xmlns:p14="http://schemas.microsoft.com/office/powerpoint/2010/main" val="149387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943708"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fr+fe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41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544572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fr+fe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fr+fe</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b="1" dirty="0">
                <a:solidFill>
                  <a:schemeClr val="accent1"/>
                </a:solidFill>
                <a:latin typeface="Times New Roman" panose="02020603050405020304" pitchFamily="18" charset="0"/>
                <a:cs typeface="Times New Roman" panose="02020603050405020304" pitchFamily="18" charset="0"/>
              </a:rPr>
              <a:t>0P</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2D85312-C7C8-9C83-73AD-E1D2A8B296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86944"/>
            <a:ext cx="8450228" cy="2341188"/>
          </a:xfrm>
          <a:prstGeom prst="rect">
            <a:avLst/>
          </a:prstGeom>
        </p:spPr>
      </p:pic>
    </p:spTree>
    <p:extLst>
      <p:ext uri="{BB962C8B-B14F-4D97-AF65-F5344CB8AC3E}">
        <p14:creationId xmlns:p14="http://schemas.microsoft.com/office/powerpoint/2010/main" val="422094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5388013"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fr+fe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86944"/>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fr+fe</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b="1" dirty="0">
                <a:solidFill>
                  <a:schemeClr val="accent1"/>
                </a:solidFill>
                <a:latin typeface="Times New Roman" panose="02020603050405020304" pitchFamily="18" charset="0"/>
                <a:cs typeface="Times New Roman" panose="02020603050405020304" pitchFamily="18" charset="0"/>
              </a:rPr>
              <a:t>0P</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1DE05B-D620-E689-A054-2D564E52854E}"/>
              </a:ext>
            </a:extLst>
          </p:cNvPr>
          <p:cNvPicPr>
            <a:picLocks noChangeAspect="1"/>
          </p:cNvPicPr>
          <p:nvPr/>
        </p:nvPicPr>
        <p:blipFill rotWithShape="1">
          <a:blip r:embed="rId5"/>
          <a:srcRect t="19517"/>
          <a:stretch/>
        </p:blipFill>
        <p:spPr>
          <a:xfrm>
            <a:off x="98434" y="2346593"/>
            <a:ext cx="6527904" cy="2162561"/>
          </a:xfrm>
          <a:prstGeom prst="rect">
            <a:avLst/>
          </a:prstGeom>
        </p:spPr>
      </p:pic>
    </p:spTree>
    <p:extLst>
      <p:ext uri="{BB962C8B-B14F-4D97-AF65-F5344CB8AC3E}">
        <p14:creationId xmlns:p14="http://schemas.microsoft.com/office/powerpoint/2010/main" val="42350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cxnSp>
        <p:nvCxnSpPr>
          <p:cNvPr id="3" name="Straight Connector 2">
            <a:extLst>
              <a:ext uri="{FF2B5EF4-FFF2-40B4-BE49-F238E27FC236}">
                <a16:creationId xmlns:a16="http://schemas.microsoft.com/office/drawing/2014/main" id="{A0AB4E16-071D-8A07-5AED-A29EE64FA70F}"/>
              </a:ext>
            </a:extLst>
          </p:cNvPr>
          <p:cNvCxnSpPr>
            <a:cxnSpLocks/>
          </p:cNvCxnSpPr>
          <p:nvPr/>
        </p:nvCxnSpPr>
        <p:spPr>
          <a:xfrm>
            <a:off x="1945758" y="3252304"/>
            <a:ext cx="8200811"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9558A4-C15A-E16A-FA0B-5E94EC03B57E}"/>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B10B5F-4946-D704-1205-ABED367EEF7A}"/>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14" name="Arrow: Down 13">
            <a:extLst>
              <a:ext uri="{FF2B5EF4-FFF2-40B4-BE49-F238E27FC236}">
                <a16:creationId xmlns:a16="http://schemas.microsoft.com/office/drawing/2014/main" id="{4A938431-81BC-9CEC-776F-F5D4B34DE839}"/>
              </a:ext>
            </a:extLst>
          </p:cNvPr>
          <p:cNvSpPr/>
          <p:nvPr/>
        </p:nvSpPr>
        <p:spPr>
          <a:xfrm>
            <a:off x="10983425" y="2423233"/>
            <a:ext cx="88706" cy="15417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477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Relationship Map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a:cxnSpLocks/>
          </p:cNvCxnSpPr>
          <p:nvPr/>
        </p:nvCxnSpPr>
        <p:spPr>
          <a:xfrm>
            <a:off x="1637414" y="3209081"/>
            <a:ext cx="8133907"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8835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beta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220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beta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a:cxnSpLocks/>
          </p:cNvCxnSpPr>
          <p:nvPr/>
        </p:nvCxnSpPr>
        <p:spPr>
          <a:xfrm>
            <a:off x="7017489" y="1565274"/>
            <a:ext cx="0" cy="3472281"/>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004F51-CF1C-BB10-601F-0BA2F9872DBE}"/>
              </a:ext>
            </a:extLst>
          </p:cNvPr>
          <p:cNvCxnSpPr>
            <a:cxnSpLocks/>
            <a:stCxn id="30" idx="3"/>
            <a:endCxn id="26" idx="1"/>
          </p:cNvCxnSpPr>
          <p:nvPr/>
        </p:nvCxnSpPr>
        <p:spPr>
          <a:xfrm flipV="1">
            <a:off x="5091594" y="2137311"/>
            <a:ext cx="3798595" cy="213805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Arrow: Down 11">
            <a:extLst>
              <a:ext uri="{FF2B5EF4-FFF2-40B4-BE49-F238E27FC236}">
                <a16:creationId xmlns:a16="http://schemas.microsoft.com/office/drawing/2014/main" id="{531C22EB-DF1D-1DC6-861D-5C1562F90157}"/>
              </a:ext>
            </a:extLst>
          </p:cNvPr>
          <p:cNvSpPr/>
          <p:nvPr/>
        </p:nvSpPr>
        <p:spPr>
          <a:xfrm>
            <a:off x="10983425" y="2423233"/>
            <a:ext cx="88706" cy="15417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4412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normAutofit/>
          </a:bodyPr>
          <a:lstStyle/>
          <a:p>
            <a:r>
              <a:rPr lang="en-GB" altLang="zh-CN" dirty="0">
                <a:latin typeface="Times New Roman" panose="02020603050405020304" pitchFamily="18" charset="0"/>
                <a:cs typeface="Times New Roman" panose="02020603050405020304" pitchFamily="18" charset="0"/>
              </a:rPr>
              <a:t>Control Design --- Lookback</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wake should be controlled?</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3-1-2025</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Introduction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Wake, WFFC, Helix</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2037559" y="2026356"/>
            <a:ext cx="1368966" cy="1329595"/>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00</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1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3-1-2025</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11776" y="2002026"/>
            <a:ext cx="7968448" cy="2853947"/>
          </a:xfrm>
          <a:prstGeom prst="rect">
            <a:avLst/>
          </a:prstGeom>
        </p:spPr>
      </p:pic>
      <p:sp>
        <p:nvSpPr>
          <p:cNvPr id="10" name="TextBox 9">
            <a:extLst>
              <a:ext uri="{FF2B5EF4-FFF2-40B4-BE49-F238E27FC236}">
                <a16:creationId xmlns:a16="http://schemas.microsoft.com/office/drawing/2014/main" id="{A168785A-C29E-D773-E6F0-2D5CDFEBABA3}"/>
              </a:ext>
            </a:extLst>
          </p:cNvPr>
          <p:cNvSpPr txBox="1"/>
          <p:nvPr/>
        </p:nvSpPr>
        <p:spPr>
          <a:xfrm>
            <a:off x="3756838" y="1325563"/>
            <a:ext cx="6220046"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49C44268-501D-E3A3-7477-82664313217A}"/>
              </a:ext>
            </a:extLst>
          </p:cNvPr>
          <p:cNvSpPr txBox="1"/>
          <p:nvPr/>
        </p:nvSpPr>
        <p:spPr>
          <a:xfrm>
            <a:off x="8091377" y="3325121"/>
            <a:ext cx="1212112"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2" name="Titel 7">
            <a:extLst>
              <a:ext uri="{FF2B5EF4-FFF2-40B4-BE49-F238E27FC236}">
                <a16:creationId xmlns:a16="http://schemas.microsoft.com/office/drawing/2014/main" id="{5AF82497-CF38-8863-F045-6527D86F6682}"/>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Overall Design</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1B9DE-0DE9-42EB-857B-8EF89326E64D}"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Analysis</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426328" y="1076176"/>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9" name="Tijdelijke aanduiding voor tekst 7">
            <a:extLst>
              <a:ext uri="{FF2B5EF4-FFF2-40B4-BE49-F238E27FC236}">
                <a16:creationId xmlns:a16="http://schemas.microsoft.com/office/drawing/2014/main" id="{6DE7397C-E148-3297-2240-7718C8486233}"/>
              </a:ext>
            </a:extLst>
          </p:cNvPr>
          <p:cNvSpPr txBox="1">
            <a:spLocks/>
          </p:cNvSpPr>
          <p:nvPr/>
        </p:nvSpPr>
        <p:spPr>
          <a:xfrm>
            <a:off x="-323956" y="1173934"/>
            <a:ext cx="11502420" cy="4695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LiDAR Data Processing Pipeline</a:t>
            </a:r>
          </a:p>
          <a:p>
            <a:pPr lvl="3">
              <a:lnSpc>
                <a:spcPct val="150000"/>
              </a:lnSpc>
            </a:pPr>
            <a:r>
              <a:rPr lang="en-GB" altLang="zh-CN" sz="2600" dirty="0">
                <a:latin typeface="Times New Roman" panose="02020603050405020304" pitchFamily="18" charset="0"/>
                <a:cs typeface="Times New Roman" panose="02020603050405020304" pitchFamily="18" charset="0"/>
              </a:rPr>
              <a:t>Calculate Helix </a:t>
            </a:r>
            <a:r>
              <a:rPr lang="en-GB" altLang="zh-CN" sz="2600" dirty="0" err="1">
                <a:latin typeface="Times New Roman" panose="02020603050405020304" pitchFamily="18" charset="0"/>
                <a:cs typeface="Times New Roman" panose="02020603050405020304" pitchFamily="18" charset="0"/>
              </a:rPr>
              <a:t>Center</a:t>
            </a:r>
            <a:endParaRPr lang="en-GB" altLang="zh-CN" sz="2600" dirty="0">
              <a:latin typeface="Times New Roman" panose="02020603050405020304" pitchFamily="18" charset="0"/>
              <a:cs typeface="Times New Roman" panose="02020603050405020304" pitchFamily="18" charset="0"/>
            </a:endParaRPr>
          </a:p>
          <a:p>
            <a:pPr lvl="3">
              <a:lnSpc>
                <a:spcPct val="150000"/>
              </a:lnSpc>
            </a:pPr>
            <a:r>
              <a:rPr lang="en-GB" altLang="zh-CN" sz="2600" dirty="0">
                <a:latin typeface="Times New Roman" panose="02020603050405020304" pitchFamily="18" charset="0"/>
                <a:cs typeface="Times New Roman" panose="02020603050405020304" pitchFamily="18" charset="0"/>
              </a:rPr>
              <a:t>Coordinate Transform</a:t>
            </a:r>
          </a:p>
          <a:p>
            <a:pPr lvl="3">
              <a:lnSpc>
                <a:spcPct val="150000"/>
              </a:lnSpc>
            </a:pPr>
            <a:r>
              <a:rPr lang="en-GB" altLang="zh-CN" sz="2600" dirty="0">
                <a:latin typeface="Times New Roman" panose="02020603050405020304" pitchFamily="18" charset="0"/>
                <a:cs typeface="Times New Roman" panose="02020603050405020304" pitchFamily="18" charset="0"/>
              </a:rPr>
              <a:t>Filter</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Control</a:t>
            </a:r>
          </a:p>
          <a:p>
            <a:pPr lvl="3">
              <a:lnSpc>
                <a:spcPct val="150000"/>
              </a:lnSpc>
            </a:pPr>
            <a:r>
              <a:rPr lang="en-GB" altLang="zh-CN" sz="2600" dirty="0">
                <a:latin typeface="Times New Roman" panose="02020603050405020304" pitchFamily="18" charset="0"/>
                <a:cs typeface="Times New Roman" panose="02020603050405020304" pitchFamily="18" charset="0"/>
              </a:rPr>
              <a:t>Handle Output Delay</a:t>
            </a:r>
          </a:p>
        </p:txBody>
      </p:sp>
      <p:pic>
        <p:nvPicPr>
          <p:cNvPr id="17" name="Picture 16">
            <a:extLst>
              <a:ext uri="{FF2B5EF4-FFF2-40B4-BE49-F238E27FC236}">
                <a16:creationId xmlns:a16="http://schemas.microsoft.com/office/drawing/2014/main" id="{82EA25E9-30B1-1BF2-C52D-79DDE1A87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838" y="1173934"/>
            <a:ext cx="5323924" cy="4695916"/>
          </a:xfrm>
          <a:prstGeom prst="rect">
            <a:avLst/>
          </a:prstGeom>
        </p:spPr>
      </p:pic>
      <p:sp>
        <p:nvSpPr>
          <p:cNvPr id="18" name="Footer Placeholder 17">
            <a:extLst>
              <a:ext uri="{FF2B5EF4-FFF2-40B4-BE49-F238E27FC236}">
                <a16:creationId xmlns:a16="http://schemas.microsoft.com/office/drawing/2014/main" id="{2A47D5A2-4AA8-E65F-9EF1-D2D5AFF49728}"/>
              </a:ext>
            </a:extLst>
          </p:cNvPr>
          <p:cNvSpPr>
            <a:spLocks noGrp="1"/>
          </p:cNvSpPr>
          <p:nvPr>
            <p:ph type="ftr" sz="quarter" idx="11"/>
          </p:nvPr>
        </p:nvSpPr>
        <p:spPr/>
        <p:txBody>
          <a:bodyPr/>
          <a:lstStyle/>
          <a:p>
            <a:r>
              <a:rPr lang="fr-FR" altLang="zh-CN"/>
              <a:t>Image source: https://www.zxlidars.com/</a:t>
            </a:r>
            <a:endParaRPr lang="zh-CN" altLang="en-US"/>
          </a:p>
        </p:txBody>
      </p:sp>
    </p:spTree>
    <p:extLst>
      <p:ext uri="{BB962C8B-B14F-4D97-AF65-F5344CB8AC3E}">
        <p14:creationId xmlns:p14="http://schemas.microsoft.com/office/powerpoint/2010/main" val="116368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3-1-2025</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6034" y="1580885"/>
            <a:ext cx="4769966" cy="3696230"/>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Titel 7">
            <a:extLst>
              <a:ext uri="{FF2B5EF4-FFF2-40B4-BE49-F238E27FC236}">
                <a16:creationId xmlns:a16="http://schemas.microsoft.com/office/drawing/2014/main" id="{4191AD8F-7D21-4D89-8008-D547F6A555C4}"/>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Deadtime Delay</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611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047" y="1756934"/>
            <a:ext cx="6361896" cy="3018654"/>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pic>
        <p:nvPicPr>
          <p:cNvPr id="9" name="Picture 8">
            <a:extLst>
              <a:ext uri="{FF2B5EF4-FFF2-40B4-BE49-F238E27FC236}">
                <a16:creationId xmlns:a16="http://schemas.microsoft.com/office/drawing/2014/main" id="{A6A4B1AE-E538-3702-32AA-5FEE67791252}"/>
              </a:ext>
            </a:extLst>
          </p:cNvPr>
          <p:cNvPicPr>
            <a:picLocks noChangeAspect="1"/>
          </p:cNvPicPr>
          <p:nvPr/>
        </p:nvPicPr>
        <p:blipFill>
          <a:blip r:embed="rId6"/>
          <a:stretch>
            <a:fillRect/>
          </a:stretch>
        </p:blipFill>
        <p:spPr>
          <a:xfrm>
            <a:off x="864953" y="998678"/>
            <a:ext cx="2095682" cy="693480"/>
          </a:xfrm>
          <a:prstGeom prst="rect">
            <a:avLst/>
          </a:prstGeom>
        </p:spPr>
      </p:pic>
    </p:spTree>
    <p:extLst>
      <p:ext uri="{BB962C8B-B14F-4D97-AF65-F5344CB8AC3E}">
        <p14:creationId xmlns:p14="http://schemas.microsoft.com/office/powerpoint/2010/main" val="341473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1750337"/>
            <a:ext cx="6388697" cy="3357326"/>
          </a:xfrm>
          <a:prstGeom prst="rect">
            <a:avLst/>
          </a:prstGeom>
        </p:spPr>
      </p:pic>
      <p:sp>
        <p:nvSpPr>
          <p:cNvPr id="3" name="TextBox 2">
            <a:extLst>
              <a:ext uri="{FF2B5EF4-FFF2-40B4-BE49-F238E27FC236}">
                <a16:creationId xmlns:a16="http://schemas.microsoft.com/office/drawing/2014/main" id="{AB8CA760-E020-4D9C-5B73-BC9F2B8694DC}"/>
              </a:ext>
            </a:extLst>
          </p:cNvPr>
          <p:cNvSpPr txBox="1"/>
          <p:nvPr/>
        </p:nvSpPr>
        <p:spPr>
          <a:xfrm>
            <a:off x="7787982" y="2040030"/>
            <a:ext cx="2993127" cy="2777940"/>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perfect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delayed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filter</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MIMO/SISO controller(s)</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Close the loop in real-time</a:t>
            </a:r>
            <a:endParaRPr lang="zh-CN" alt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27ACAD-F6A2-70F1-34D6-7461083D628A}"/>
              </a:ext>
            </a:extLst>
          </p:cNvPr>
          <p:cNvPicPr>
            <a:picLocks noChangeAspect="1"/>
          </p:cNvPicPr>
          <p:nvPr/>
        </p:nvPicPr>
        <p:blipFill>
          <a:blip r:embed="rId5"/>
          <a:stretch>
            <a:fillRect/>
          </a:stretch>
        </p:blipFill>
        <p:spPr>
          <a:xfrm>
            <a:off x="864953" y="998678"/>
            <a:ext cx="2095682" cy="693480"/>
          </a:xfrm>
          <a:prstGeom prst="rect">
            <a:avLst/>
          </a:prstGeom>
        </p:spPr>
      </p:pic>
    </p:spTree>
    <p:extLst>
      <p:ext uri="{BB962C8B-B14F-4D97-AF65-F5344CB8AC3E}">
        <p14:creationId xmlns:p14="http://schemas.microsoft.com/office/powerpoint/2010/main" val="309650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3-1-2025</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35</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Current Progress</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To prove that I’m not wasting time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04</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56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LiDAR Sampling</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06019D1-D678-4D2D-8649-CB3F63541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744" y="1289787"/>
            <a:ext cx="3899135" cy="4002939"/>
          </a:xfrm>
          <a:prstGeom prst="rect">
            <a:avLst/>
          </a:prstGeom>
        </p:spPr>
      </p:pic>
      <p:pic>
        <p:nvPicPr>
          <p:cNvPr id="18" name="NTM-A_noCen">
            <a:hlinkClick r:id="" action="ppaction://media"/>
            <a:extLst>
              <a:ext uri="{FF2B5EF4-FFF2-40B4-BE49-F238E27FC236}">
                <a16:creationId xmlns:a16="http://schemas.microsoft.com/office/drawing/2014/main" id="{10BE362B-695E-31A7-AA71-8543EC3443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01879" y="1929771"/>
            <a:ext cx="7620000" cy="2955925"/>
          </a:xfrm>
          <a:prstGeom prst="rect">
            <a:avLst/>
          </a:prstGeom>
        </p:spPr>
      </p:pic>
    </p:spTree>
    <p:extLst>
      <p:ext uri="{BB962C8B-B14F-4D97-AF65-F5344CB8AC3E}">
        <p14:creationId xmlns:p14="http://schemas.microsoft.com/office/powerpoint/2010/main" val="375106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LiDAR Data Processing</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1734218" y="96255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117526" y="1600597"/>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1622572" y="3435541"/>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1622572" y="4061506"/>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1622572" y="4687471"/>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1767221" y="5634371"/>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1338455" y="2363056"/>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939984" y="2791878"/>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2329638" y="1404651"/>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2329637" y="2174755"/>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2329637" y="3233970"/>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2329637" y="3877633"/>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2329637" y="4503598"/>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117526" y="1887676"/>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2362644" y="1887676"/>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3541749" y="160847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2484329" y="2046307"/>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F75D5B7-BF56-2FE7-10D7-865D88A22EDD}"/>
              </a:ext>
            </a:extLst>
          </p:cNvPr>
          <p:cNvPicPr>
            <a:picLocks noChangeAspect="1"/>
          </p:cNvPicPr>
          <p:nvPr/>
        </p:nvPicPr>
        <p:blipFill rotWithShape="1">
          <a:blip r:embed="rId4">
            <a:extLst>
              <a:ext uri="{28A0092B-C50C-407E-A947-70E740481C1C}">
                <a14:useLocalDpi xmlns:a14="http://schemas.microsoft.com/office/drawing/2010/main" val="0"/>
              </a:ext>
            </a:extLst>
          </a:blip>
          <a:srcRect l="51816" r="4382"/>
          <a:stretch/>
        </p:blipFill>
        <p:spPr>
          <a:xfrm>
            <a:off x="5229096" y="817798"/>
            <a:ext cx="5340332" cy="5886450"/>
          </a:xfrm>
          <a:prstGeom prst="rect">
            <a:avLst/>
          </a:prstGeom>
        </p:spPr>
      </p:pic>
    </p:spTree>
    <p:extLst>
      <p:ext uri="{BB962C8B-B14F-4D97-AF65-F5344CB8AC3E}">
        <p14:creationId xmlns:p14="http://schemas.microsoft.com/office/powerpoint/2010/main" val="1036197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8559" t="2533" r="6993" b="3314"/>
          <a:stretch/>
        </p:blipFill>
        <p:spPr>
          <a:xfrm>
            <a:off x="265509" y="857250"/>
            <a:ext cx="10942238" cy="5890149"/>
          </a:xfrm>
          <a:prstGeom prst="rect">
            <a:avLst/>
          </a:prstGeom>
        </p:spPr>
      </p:pic>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Tree>
    <p:extLst>
      <p:ext uri="{BB962C8B-B14F-4D97-AF65-F5344CB8AC3E}">
        <p14:creationId xmlns:p14="http://schemas.microsoft.com/office/powerpoint/2010/main" val="2518595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6468" t="2312" r="5908" b="3369"/>
          <a:stretch/>
        </p:blipFill>
        <p:spPr>
          <a:xfrm>
            <a:off x="265509" y="841301"/>
            <a:ext cx="11283450" cy="5864022"/>
          </a:xfrm>
          <a:prstGeom prst="rect">
            <a:avLst/>
          </a:prstGeom>
        </p:spPr>
      </p:pic>
    </p:spTree>
    <p:extLst>
      <p:ext uri="{BB962C8B-B14F-4D97-AF65-F5344CB8AC3E}">
        <p14:creationId xmlns:p14="http://schemas.microsoft.com/office/powerpoint/2010/main" val="922592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Introduction --- 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Controllable &amp; Observable</a:t>
            </a:r>
          </a:p>
          <a:p>
            <a:pPr lvl="3">
              <a:lnSpc>
                <a:spcPct val="150000"/>
              </a:lnSpc>
            </a:pPr>
            <a:r>
              <a:rPr lang="en-GB" altLang="zh-CN" sz="2400" dirty="0">
                <a:latin typeface="Times New Roman" panose="02020603050405020304" pitchFamily="18" charset="0"/>
                <a:cs typeface="Times New Roman" panose="02020603050405020304" pitchFamily="18" charset="0"/>
              </a:rPr>
              <a:t>Steady-state decouple thanks to Azimuth Offset</a:t>
            </a: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extLst>
              <p:ext uri="{D42A27DB-BD31-4B8C-83A1-F6EECF244321}">
                <p14:modId xmlns:p14="http://schemas.microsoft.com/office/powerpoint/2010/main" val="3053252605"/>
              </p:ext>
            </p:extLst>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pic>
        <p:nvPicPr>
          <p:cNvPr id="13" name="Picture 12">
            <a:extLst>
              <a:ext uri="{FF2B5EF4-FFF2-40B4-BE49-F238E27FC236}">
                <a16:creationId xmlns:a16="http://schemas.microsoft.com/office/drawing/2014/main" id="{6B5345E1-C82D-A1DE-3659-DC708C7A3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209" y="3350577"/>
            <a:ext cx="2500036" cy="2056307"/>
          </a:xfrm>
          <a:prstGeom prst="rect">
            <a:avLst/>
          </a:prstGeom>
        </p:spPr>
      </p:pic>
    </p:spTree>
    <p:extLst>
      <p:ext uri="{BB962C8B-B14F-4D97-AF65-F5344CB8AC3E}">
        <p14:creationId xmlns:p14="http://schemas.microsoft.com/office/powerpoint/2010/main" val="13858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449102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1677610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Delayed Model</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2638652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3-1-2025</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44</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030785"/>
            <a:ext cx="5288703" cy="1333698"/>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Future Work &amp; Challenges</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Journey ahead</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05</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19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45</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normAutofit/>
          </a:bodyPr>
          <a:lstStyle/>
          <a:p>
            <a:r>
              <a:rPr lang="en-GB" altLang="zh-CN" dirty="0">
                <a:latin typeface="Times New Roman" panose="02020603050405020304" pitchFamily="18" charset="0"/>
                <a:cs typeface="Times New Roman" panose="02020603050405020304" pitchFamily="18" charset="0"/>
              </a:rPr>
              <a:t>Challenge &amp; FW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Stability!</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Steady-state decouple</a:t>
            </a:r>
            <a:r>
              <a:rPr lang="en-GB" altLang="zh-CN" sz="2400" dirty="0">
                <a:latin typeface="Times New Roman" panose="02020603050405020304" pitchFamily="18" charset="0"/>
                <a:cs typeface="Times New Roman" panose="02020603050405020304" pitchFamily="18" charset="0"/>
              </a:rPr>
              <a:t> thanks to Azimuth Offset</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High frequency does not capture well</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spTree>
    <p:extLst>
      <p:ext uri="{BB962C8B-B14F-4D97-AF65-F5344CB8AC3E}">
        <p14:creationId xmlns:p14="http://schemas.microsoft.com/office/powerpoint/2010/main" val="1226815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46</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Future Work</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Close the loop</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Controller design based on internal model (Loop shaping</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Gust and Turbulence</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Open to suggestion :) </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04977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58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3-1-2025</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48</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Q&amp;A</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Bring it in</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06</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121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3-1-2025</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250000"/>
              </a:lnSpc>
            </a:pPr>
            <a:r>
              <a:rPr lang="en-GB" sz="2400" dirty="0">
                <a:latin typeface="Times New Roman" panose="02020603050405020304" pitchFamily="18" charset="0"/>
                <a:cs typeface="Times New Roman" panose="02020603050405020304" pitchFamily="18" charset="0"/>
              </a:rPr>
              <a:t>Axial Induction Control </a:t>
            </a:r>
          </a:p>
          <a:p>
            <a:pPr lvl="2">
              <a:lnSpc>
                <a:spcPct val="250000"/>
              </a:lnSpc>
            </a:pPr>
            <a:r>
              <a:rPr lang="en-GB" sz="2400" dirty="0">
                <a:latin typeface="Times New Roman" panose="02020603050405020304" pitchFamily="18" charset="0"/>
                <a:cs typeface="Times New Roman" panose="02020603050405020304" pitchFamily="18" charset="0"/>
              </a:rPr>
              <a:t>Wake Steering</a:t>
            </a:r>
          </a:p>
          <a:p>
            <a:pPr lvl="2">
              <a:lnSpc>
                <a:spcPct val="250000"/>
              </a:lnSpc>
            </a:pPr>
            <a:r>
              <a:rPr lang="en-GB" sz="2400"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3-1-2025</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3-1-2025</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3-1-2025</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7004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20435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b="1" dirty="0">
                <a:latin typeface="Times New Roman" panose="02020603050405020304" pitchFamily="18" charset="0"/>
                <a:cs typeface="Times New Roman" panose="02020603050405020304" pitchFamily="18" charset="0"/>
              </a:rPr>
              <a:t>Continuous Wave</a:t>
            </a:r>
            <a:r>
              <a:rPr lang="en-GB" sz="2800" dirty="0">
                <a:latin typeface="Times New Roman" panose="02020603050405020304" pitchFamily="18" charset="0"/>
                <a:cs typeface="Times New Roman" panose="02020603050405020304" pitchFamily="18" charset="0"/>
              </a:rPr>
              <a:t> LiDAR </a:t>
            </a:r>
          </a:p>
          <a:p>
            <a:pPr lvl="2">
              <a:lnSpc>
                <a:spcPct val="150000"/>
              </a:lnSpc>
            </a:pPr>
            <a:r>
              <a:rPr lang="en-GB" sz="2800" dirty="0">
                <a:latin typeface="Times New Roman" panose="02020603050405020304" pitchFamily="18" charset="0"/>
                <a:cs typeface="Times New Roman" panose="02020603050405020304" pitchFamily="18" charset="0"/>
              </a:rPr>
              <a:t>Measure Distance: 10 – 720 m</a:t>
            </a:r>
          </a:p>
          <a:p>
            <a:pPr lvl="2">
              <a:lnSpc>
                <a:spcPct val="150000"/>
              </a:lnSpc>
            </a:pPr>
            <a:r>
              <a:rPr lang="en-GB" sz="2800" dirty="0">
                <a:latin typeface="Times New Roman" panose="02020603050405020304" pitchFamily="18" charset="0"/>
                <a:cs typeface="Times New Roman" panose="02020603050405020304" pitchFamily="18" charset="0"/>
              </a:rPr>
              <a:t>Half-cone angle: -</a:t>
            </a:r>
          </a:p>
          <a:p>
            <a:pPr lvl="2">
              <a:lnSpc>
                <a:spcPct val="150000"/>
              </a:lnSpc>
            </a:pPr>
            <a:r>
              <a:rPr lang="en-GB" sz="2800" b="1" dirty="0">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750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0"/>
            <a:ext cx="12328492" cy="6858000"/>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3-1-2025</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spTree>
    <p:extLst>
      <p:ext uri="{BB962C8B-B14F-4D97-AF65-F5344CB8AC3E}">
        <p14:creationId xmlns:p14="http://schemas.microsoft.com/office/powerpoint/2010/main" val="4018707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3395" y="688235"/>
            <a:ext cx="912521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30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3-1-2025</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2245" y="1577470"/>
            <a:ext cx="5078310" cy="3935164"/>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Oval 3">
            <a:extLst>
              <a:ext uri="{FF2B5EF4-FFF2-40B4-BE49-F238E27FC236}">
                <a16:creationId xmlns:a16="http://schemas.microsoft.com/office/drawing/2014/main" id="{A0FC25F9-B530-08C9-6F4C-2DE67A93220D}"/>
              </a:ext>
            </a:extLst>
          </p:cNvPr>
          <p:cNvSpPr/>
          <p:nvPr/>
        </p:nvSpPr>
        <p:spPr>
          <a:xfrm>
            <a:off x="2752062" y="1667876"/>
            <a:ext cx="2457892" cy="234677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0445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Deadtime Delay</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29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448" y="1115537"/>
            <a:ext cx="8672427" cy="4878240"/>
          </a:xfrm>
          <a:prstGeom prst="rect">
            <a:avLst/>
          </a:prstGeom>
        </p:spPr>
      </p:pic>
      <p:sp>
        <p:nvSpPr>
          <p:cNvPr id="4" name="TextBox 3">
            <a:extLst>
              <a:ext uri="{FF2B5EF4-FFF2-40B4-BE49-F238E27FC236}">
                <a16:creationId xmlns:a16="http://schemas.microsoft.com/office/drawing/2014/main" id="{C731C12D-FDFC-7035-DEFA-4EB2A3DC3E8D}"/>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06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2876745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50916-A831-C780-ADDE-376CCF91A6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57250"/>
            <a:ext cx="12160327" cy="5871157"/>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Bode diagram 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491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450916-A831-C780-ADDE-376CCF91A6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7594" y="1097986"/>
            <a:ext cx="8871429" cy="4662027"/>
          </a:xfrm>
          <a:prstGeom prst="rect">
            <a:avLst/>
          </a:prstGeom>
        </p:spPr>
      </p:pic>
    </p:spTree>
    <p:extLst>
      <p:ext uri="{BB962C8B-B14F-4D97-AF65-F5344CB8AC3E}">
        <p14:creationId xmlns:p14="http://schemas.microsoft.com/office/powerpoint/2010/main" val="1644666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88235"/>
            <a:ext cx="12191998"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 Precision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59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Helix Approach</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1384567"/>
            <a:ext cx="6306458" cy="3810443"/>
          </a:xfrm>
          <a:prstGeom prst="rect">
            <a:avLst/>
          </a:prstGeom>
        </p:spPr>
      </p:pic>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4371399" y="3763381"/>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9ED7B8C3-C4A8-52B5-B9A5-80FF3DE129E5}"/>
              </a:ext>
            </a:extLst>
          </p:cNvPr>
          <p:cNvPicPr>
            <a:picLocks noChangeAspect="1"/>
          </p:cNvPicPr>
          <p:nvPr/>
        </p:nvPicPr>
        <p:blipFill rotWithShape="1">
          <a:blip r:embed="rId5">
            <a:extLst>
              <a:ext uri="{28A0092B-C50C-407E-A947-70E740481C1C}">
                <a14:useLocalDpi xmlns:a14="http://schemas.microsoft.com/office/drawing/2010/main" val="0"/>
              </a:ext>
            </a:extLst>
          </a:blip>
          <a:srcRect l="8256" r="6590"/>
          <a:stretch/>
        </p:blipFill>
        <p:spPr>
          <a:xfrm>
            <a:off x="6571967" y="1988155"/>
            <a:ext cx="5082464" cy="2881689"/>
          </a:xfrm>
          <a:prstGeom prst="rect">
            <a:avLst/>
          </a:prstGeom>
        </p:spPr>
      </p:pic>
    </p:spTree>
    <p:extLst>
      <p:ext uri="{BB962C8B-B14F-4D97-AF65-F5344CB8AC3E}">
        <p14:creationId xmlns:p14="http://schemas.microsoft.com/office/powerpoint/2010/main" val="1728406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3-1-2025</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7137</TotalTime>
  <Words>1810</Words>
  <Application>Microsoft Office PowerPoint</Application>
  <PresentationFormat>Widescreen</PresentationFormat>
  <Paragraphs>476</Paragraphs>
  <Slides>64</Slides>
  <Notes>54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等线</vt:lpstr>
      <vt:lpstr>等线 Light</vt:lpstr>
      <vt:lpstr>Arial</vt:lpstr>
      <vt:lpstr>Calibri</vt:lpstr>
      <vt:lpstr>Times New Roman</vt:lpstr>
      <vt:lpstr>Wingdings</vt:lpstr>
      <vt:lpstr>Office Theme</vt:lpstr>
      <vt:lpstr>Title slide + image</vt:lpstr>
      <vt:lpstr>PowerPoint Presentation</vt:lpstr>
      <vt:lpstr>Chapter | dark mode</vt:lpstr>
      <vt:lpstr>Introduction --- Wake Effect</vt:lpstr>
      <vt:lpstr>Introduction --- Wind Farm Flow Control</vt:lpstr>
      <vt:lpstr>Introduction --- Wake Mixing</vt:lpstr>
      <vt:lpstr>Introduction --- Helix Approach</vt:lpstr>
      <vt:lpstr>Helix Approach --- MBC Transform</vt:lpstr>
      <vt:lpstr>Helix Approach --- Inverse MBC Transform</vt:lpstr>
      <vt:lpstr>Helix Approach --- Transform</vt:lpstr>
      <vt:lpstr>Helix --- Block Diagram</vt:lpstr>
      <vt:lpstr>Helix --- My Question</vt:lpstr>
      <vt:lpstr>Chapter | dark mode</vt:lpstr>
      <vt:lpstr>Feedback --- LiDAR</vt:lpstr>
      <vt:lpstr>Feedback --- LiDAR Doppler Effect</vt:lpstr>
      <vt:lpstr>Feedback --- LiDAR Application WFFC</vt:lpstr>
      <vt:lpstr>Feedback --- Simulation Setup</vt:lpstr>
      <vt:lpstr>Feedback --- Practical Tool</vt:lpstr>
      <vt:lpstr>Chapter | dark mode</vt:lpstr>
      <vt:lpstr>RQ --- A Look into Data</vt:lpstr>
      <vt:lpstr>RQ --- Questions</vt:lpstr>
      <vt:lpstr>Chapter | dark mode</vt:lpstr>
      <vt:lpstr>Control Design --- Helix Center</vt:lpstr>
      <vt:lpstr>Control Design --- New Transform</vt:lpstr>
      <vt:lpstr>Control Design --- New Transform</vt:lpstr>
      <vt:lpstr>Control Design --- New Transform</vt:lpstr>
      <vt:lpstr>Control Design --- New Transform</vt:lpstr>
      <vt:lpstr>Control Design --- Relationship Map</vt:lpstr>
      <vt:lpstr>Control Design --- Lookback</vt:lpstr>
      <vt:lpstr>PowerPoint Presentation</vt:lpstr>
      <vt:lpstr>Control Design --- Analysis</vt:lpstr>
      <vt:lpstr>PowerPoint Presentation</vt:lpstr>
      <vt:lpstr>Control Design --- Smith Predictor</vt:lpstr>
      <vt:lpstr>Control Design --- Smith Predictor</vt:lpstr>
      <vt:lpstr>Chapter | dark mode</vt:lpstr>
      <vt:lpstr>Current Progress --- LiDAR Sampling</vt:lpstr>
      <vt:lpstr>Current Progress --- LiDAR Data Processing</vt:lpstr>
      <vt:lpstr>Current Progress --- Internal Model IDE</vt:lpstr>
      <vt:lpstr>Current Progress --- Internal Model IDE</vt:lpstr>
      <vt:lpstr>Current Progress --- Internal Model IDE</vt:lpstr>
      <vt:lpstr>Current Progress --- Internal Model IDE</vt:lpstr>
      <vt:lpstr>Current Progress --- Internal Model IDE</vt:lpstr>
      <vt:lpstr>Current Progress --- Delayed Model</vt:lpstr>
      <vt:lpstr>Chapter | dark mode</vt:lpstr>
      <vt:lpstr>Challenge &amp; FW --- Internal Model IDE</vt:lpstr>
      <vt:lpstr>Future Work</vt:lpstr>
      <vt:lpstr>Thanks for listening :)</vt:lpstr>
      <vt:lpstr>Chapter | dark mode</vt:lpstr>
      <vt:lpstr>HF theta – HF center</vt:lpstr>
      <vt:lpstr>HF theta – HF center</vt:lpstr>
      <vt:lpstr>HF theta – HF center</vt:lpstr>
      <vt:lpstr>HF theta – HF center</vt:lpstr>
      <vt:lpstr>Feedback --- LiDAR</vt:lpstr>
      <vt:lpstr>PowerPoint Presentation</vt:lpstr>
      <vt:lpstr>LiDAR Choosing</vt:lpstr>
      <vt:lpstr>PowerPoint Presentation</vt:lpstr>
      <vt:lpstr>New Transform</vt:lpstr>
      <vt:lpstr>System IDE</vt:lpstr>
      <vt:lpstr>Deadtime Delay</vt:lpstr>
      <vt:lpstr>Smith Predictor</vt:lpstr>
      <vt:lpstr>Bode diagram System IDE</vt:lpstr>
      <vt:lpstr>Comparison of outputs</vt:lpstr>
      <vt:lpstr>Model Precision</vt:lpstr>
      <vt:lpstr>Comparison of outputs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574</cp:revision>
  <dcterms:created xsi:type="dcterms:W3CDTF">2024-06-06T10:17:08Z</dcterms:created>
  <dcterms:modified xsi:type="dcterms:W3CDTF">2025-01-03T11:36:59Z</dcterms:modified>
</cp:coreProperties>
</file>